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АЛГОРИТМ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/>
              <a:t>действий при несчастном случае с обучающимся образовательного учреждения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• </a:t>
            </a:r>
            <a:r>
              <a:rPr lang="ru-RU" dirty="0" smtClean="0"/>
              <a:t>травма, в том числе нанесенная другим лицом;</a:t>
            </a:r>
          </a:p>
          <a:p>
            <a:pPr>
              <a:buNone/>
            </a:pPr>
            <a:r>
              <a:rPr lang="ru-RU" dirty="0" smtClean="0"/>
              <a:t>• острое отравление;</a:t>
            </a:r>
          </a:p>
          <a:p>
            <a:pPr>
              <a:buNone/>
            </a:pPr>
            <a:r>
              <a:rPr lang="ru-RU" dirty="0" smtClean="0"/>
              <a:t>• тепловой удар;</a:t>
            </a:r>
          </a:p>
          <a:p>
            <a:pPr>
              <a:buNone/>
            </a:pPr>
            <a:r>
              <a:rPr lang="ru-RU" dirty="0" smtClean="0"/>
              <a:t>• ожог;</a:t>
            </a:r>
          </a:p>
          <a:p>
            <a:pPr>
              <a:buNone/>
            </a:pPr>
            <a:r>
              <a:rPr lang="ru-RU" dirty="0" smtClean="0"/>
              <a:t>• обморожение;</a:t>
            </a:r>
          </a:p>
          <a:p>
            <a:pPr>
              <a:buNone/>
            </a:pPr>
            <a:r>
              <a:rPr lang="ru-RU" dirty="0" smtClean="0"/>
              <a:t>• </a:t>
            </a:r>
            <a:r>
              <a:rPr lang="ru-RU" dirty="0" smtClean="0"/>
              <a:t>поражение электрическим током, молнией, излучением;</a:t>
            </a:r>
          </a:p>
          <a:p>
            <a:pPr>
              <a:buNone/>
            </a:pPr>
            <a:r>
              <a:rPr lang="ru-RU" dirty="0" smtClean="0"/>
              <a:t>• укусы насекомых и пресмыкающихся, телесные повреждения, нанесенные животными;</a:t>
            </a:r>
          </a:p>
          <a:p>
            <a:pPr>
              <a:buNone/>
            </a:pPr>
            <a:r>
              <a:rPr lang="ru-RU" dirty="0" smtClean="0"/>
              <a:t>• повреждения, полученные в результате взрывов, аварий, разрушения зданий, сооружений и конструкций, стихийных бедствий и других чрезвычайных ситуаций.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>Несчастными случаями в школе являются: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- срочно организовать первую доврачебную помощь, (КАТЕГОРИЧЕСКИ ЗАПРЕЩАЕТСЯ ОТПРАВЛЯТЬ РЕБЁНКА В МЕДИЦИНСКИЙ КАБИНЕТ САМОСТОЯТЕЛЬНО ИЛИ В СОПРОВОЖЕНИИ УЧАЩЕГОСЯ</a:t>
            </a:r>
            <a:r>
              <a:rPr lang="ru-RU" dirty="0" smtClean="0"/>
              <a:t>!)</a:t>
            </a:r>
          </a:p>
          <a:p>
            <a:endParaRPr lang="ru-RU" dirty="0" smtClean="0"/>
          </a:p>
          <a:p>
            <a:r>
              <a:rPr lang="ru-RU" dirty="0" smtClean="0"/>
              <a:t>- сообщить руководителю образовательного учреждения, дежурному учителю или дежурному администратору о </a:t>
            </a:r>
            <a:r>
              <a:rPr lang="ru-RU" dirty="0" smtClean="0"/>
              <a:t>случившемся,</a:t>
            </a:r>
            <a:endParaRPr lang="ru-RU" dirty="0" smtClean="0"/>
          </a:p>
          <a:p>
            <a:r>
              <a:rPr lang="ru-RU" dirty="0" smtClean="0"/>
              <a:t>-   сохранить обстановку места происшествия до расследования (если нет угрозы жизни и здоровью окружающих и не приведет к аварии) до прихода комиссии по расследованию несчастного </a:t>
            </a:r>
            <a:r>
              <a:rPr lang="ru-RU" dirty="0" smtClean="0"/>
              <a:t>случая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Учитель обязан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/>
              <a:t>дата и время несчастного случая;</a:t>
            </a:r>
          </a:p>
          <a:p>
            <a:pPr lvl="0"/>
            <a:r>
              <a:rPr lang="ru-RU" dirty="0" smtClean="0"/>
              <a:t>краткое описание места происшествия и обстоятельств, при которых произошел несчастный случай;</a:t>
            </a:r>
          </a:p>
          <a:p>
            <a:pPr lvl="0"/>
            <a:r>
              <a:rPr lang="ru-RU" dirty="0" smtClean="0"/>
              <a:t>фамилия, имя пострадавшего (пострадавших);</a:t>
            </a:r>
          </a:p>
          <a:p>
            <a:pPr lvl="0"/>
            <a:r>
              <a:rPr lang="ru-RU" dirty="0" smtClean="0"/>
              <a:t>возраст пострадавшего;</a:t>
            </a:r>
          </a:p>
          <a:p>
            <a:pPr lvl="0"/>
            <a:r>
              <a:rPr lang="ru-RU" dirty="0" smtClean="0"/>
              <a:t>класс;</a:t>
            </a:r>
          </a:p>
          <a:p>
            <a:pPr lvl="0"/>
            <a:r>
              <a:rPr lang="ru-RU" dirty="0" smtClean="0"/>
              <a:t>характер и тяжесть повреждений здоровья, полученных пострадавшим (пострадавшими);</a:t>
            </a:r>
          </a:p>
          <a:p>
            <a:pPr lvl="0"/>
            <a:r>
              <a:rPr lang="ru-RU" dirty="0" smtClean="0"/>
              <a:t>принятые меры.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Форма сообщения о несчастном случае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-  </a:t>
            </a:r>
            <a:r>
              <a:rPr lang="ru-RU" dirty="0" smtClean="0"/>
              <a:t>вызвать скорую помощь (организовать доставку в </a:t>
            </a:r>
            <a:r>
              <a:rPr lang="ru-RU" dirty="0" err="1" smtClean="0"/>
              <a:t>травмапункт</a:t>
            </a:r>
            <a:r>
              <a:rPr lang="ru-RU" dirty="0" smtClean="0"/>
              <a:t> с сопровождением ребенка педагогом в случае отсутствия родителей</a:t>
            </a:r>
            <a:r>
              <a:rPr lang="ru-RU" dirty="0" smtClean="0"/>
              <a:t>),</a:t>
            </a:r>
          </a:p>
          <a:p>
            <a:endParaRPr lang="ru-RU" dirty="0" smtClean="0"/>
          </a:p>
          <a:p>
            <a:r>
              <a:rPr lang="ru-RU" dirty="0" smtClean="0"/>
              <a:t>-   немедленно принять меры к устранению причин вызвавших несчастный случай </a:t>
            </a:r>
          </a:p>
          <a:p>
            <a:r>
              <a:rPr lang="ru-RU" dirty="0" smtClean="0"/>
              <a:t>-   сообщить родителям пострадавшего,</a:t>
            </a:r>
          </a:p>
          <a:p>
            <a:r>
              <a:rPr lang="ru-RU" dirty="0" smtClean="0"/>
              <a:t>-   сообщить о происшедшем в управление </a:t>
            </a:r>
            <a:r>
              <a:rPr lang="ru-RU" dirty="0" smtClean="0"/>
              <a:t>образования</a:t>
            </a:r>
          </a:p>
          <a:p>
            <a:r>
              <a:rPr lang="ru-RU" dirty="0" smtClean="0"/>
              <a:t> </a:t>
            </a:r>
            <a:r>
              <a:rPr lang="ru-RU" dirty="0" smtClean="0"/>
              <a:t>-   официально дать запрос в лечебное учреждение о характере и тяжести повреждения</a:t>
            </a:r>
            <a:r>
              <a:rPr lang="ru-RU" dirty="0" smtClean="0"/>
              <a:t>,</a:t>
            </a:r>
          </a:p>
          <a:p>
            <a:endParaRPr lang="ru-RU" dirty="0" smtClean="0"/>
          </a:p>
          <a:p>
            <a:r>
              <a:rPr lang="ru-RU" dirty="0" smtClean="0"/>
              <a:t>- издать приказ о проведении расследования и назначении комиссии по расследованию данного конкретного случая из числа постоянно действующей комиссии по расследованию несчастных случаев.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Руководитель образовательного </a:t>
            </a:r>
            <a:r>
              <a:rPr lang="ru-RU" sz="3100" dirty="0" smtClean="0"/>
              <a:t>учреждения или другое ответственное лицо обязаны: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3650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- </a:t>
            </a:r>
            <a:r>
              <a:rPr lang="ru-RU" dirty="0" smtClean="0"/>
              <a:t>пожарная безопасность;</a:t>
            </a:r>
          </a:p>
          <a:p>
            <a:r>
              <a:rPr lang="ru-RU" dirty="0" smtClean="0"/>
              <a:t> - </a:t>
            </a:r>
            <a:r>
              <a:rPr lang="ru-RU" dirty="0" err="1" smtClean="0"/>
              <a:t>электробезопасность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 - правила безопасного поведения на дорогах, транспорте, соблюдение ПДД;</a:t>
            </a:r>
          </a:p>
          <a:p>
            <a:r>
              <a:rPr lang="ru-RU" dirty="0" smtClean="0"/>
              <a:t> - соблюдение мер безопасности при проведении спортивных мероприятий, экскурсий, туристских походов, нахождении на спортплощадке;</a:t>
            </a:r>
          </a:p>
          <a:p>
            <a:r>
              <a:rPr lang="ru-RU" dirty="0" smtClean="0"/>
              <a:t> - безопасное поведение на воде, у водоема, в бассейне, на льду;</a:t>
            </a:r>
          </a:p>
          <a:p>
            <a:r>
              <a:rPr lang="ru-RU" dirty="0" smtClean="0"/>
              <a:t> - профилактика негативных криминогенных ситуаций во дворе, на улице, дома в общественных местах;</a:t>
            </a:r>
          </a:p>
          <a:p>
            <a:r>
              <a:rPr lang="ru-RU" dirty="0" smtClean="0"/>
              <a:t> - правила поведения при нахождении взрывоопасных предметов, правила обращения со взрывоопасными предметами, веществами.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656184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Классными руководителями в </a:t>
            </a:r>
            <a:r>
              <a:rPr lang="ru-RU" sz="2700" dirty="0" smtClean="0"/>
              <a:t>сентябре, </a:t>
            </a:r>
            <a:r>
              <a:rPr lang="ru-RU" sz="2700" dirty="0" smtClean="0"/>
              <a:t>январе </a:t>
            </a:r>
            <a:r>
              <a:rPr lang="ru-RU" sz="2700" dirty="0" smtClean="0"/>
              <a:t>и перед началом каникул  </a:t>
            </a:r>
            <a:r>
              <a:rPr lang="ru-RU" sz="2700" dirty="0" smtClean="0"/>
              <a:t>должны быть проведены инструктажи с учащимися класса с записью под роспись в журнале проведения инструктажей по 7 направлениям: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</TotalTime>
  <Words>397</Words>
  <Application>Microsoft Office PowerPoint</Application>
  <PresentationFormat>Экран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АЛГОРИТМ действий при несчастном случае с обучающимся образовательного учреждения </vt:lpstr>
      <vt:lpstr>Несчастными случаями в школе являются: </vt:lpstr>
      <vt:lpstr>Учитель обязан</vt:lpstr>
      <vt:lpstr>Форма сообщения о несчастном случае</vt:lpstr>
      <vt:lpstr>Руководитель образовательного учреждения или другое ответственное лицо обязаны: </vt:lpstr>
      <vt:lpstr>Классными руководителями в сентябре, январе и перед началом каникул  должны быть проведены инструктажи с учащимися класса с записью под роспись в журнале проведения инструктажей по 7 направлениям: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действий при несчастном случае с обучающимся образовательного учреждения </dc:title>
  <dc:creator>каб39</dc:creator>
  <cp:lastModifiedBy>каб39</cp:lastModifiedBy>
  <cp:revision>2</cp:revision>
  <dcterms:created xsi:type="dcterms:W3CDTF">2016-08-24T19:11:44Z</dcterms:created>
  <dcterms:modified xsi:type="dcterms:W3CDTF">2016-08-24T19:25:53Z</dcterms:modified>
</cp:coreProperties>
</file>