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1" r:id="rId4"/>
    <p:sldId id="262" r:id="rId5"/>
    <p:sldId id="270" r:id="rId6"/>
    <p:sldId id="258" r:id="rId7"/>
    <p:sldId id="259" r:id="rId8"/>
    <p:sldId id="260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7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24.03.2014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Обучение по охране труда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chemeClr val="tx1"/>
                </a:solidFill>
              </a:rPr>
              <a:t>Цель: получение необходимых знаний по охране труда для практической деятельности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70186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8. Какие органы могут расследовать заявление пострадавшего работника при его несогласии с результатами расследования?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2276872"/>
            <a:ext cx="7498080" cy="4368552"/>
          </a:xfrm>
        </p:spPr>
        <p:txBody>
          <a:bodyPr/>
          <a:lstStyle/>
          <a:p>
            <a:r>
              <a:rPr lang="ru-RU" dirty="0" smtClean="0"/>
              <a:t>А)	государственная инспекция труда в субъекте Российской Федерации;</a:t>
            </a:r>
          </a:p>
          <a:p>
            <a:r>
              <a:rPr lang="ru-RU" dirty="0" smtClean="0"/>
              <a:t>Б)	федеральная инспекция труда;</a:t>
            </a:r>
          </a:p>
          <a:p>
            <a:r>
              <a:rPr lang="ru-RU" dirty="0" smtClean="0"/>
              <a:t>В)	суд;</a:t>
            </a:r>
          </a:p>
          <a:p>
            <a:r>
              <a:rPr lang="ru-RU" dirty="0" smtClean="0"/>
              <a:t>Г)	все</a:t>
            </a:r>
            <a:r>
              <a:rPr lang="ru-RU" i="1" dirty="0" smtClean="0"/>
              <a:t> </a:t>
            </a:r>
            <a:r>
              <a:rPr lang="ru-RU" dirty="0" smtClean="0"/>
              <a:t>названные органы.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9. Какое определение понятия «охрана труда» будет верным 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>
            <a:normAutofit fontScale="62500" lnSpcReduction="20000"/>
          </a:bodyPr>
          <a:lstStyle/>
          <a:p>
            <a:endParaRPr lang="ru-RU" sz="3400" dirty="0" smtClean="0"/>
          </a:p>
          <a:p>
            <a:endParaRPr lang="ru-RU" sz="3400" dirty="0" smtClean="0"/>
          </a:p>
          <a:p>
            <a:r>
              <a:rPr lang="ru-RU" sz="3400" dirty="0" smtClean="0"/>
              <a:t>А) охрана труда - система сохранения жизни и здоровья работников в процессе трудовой   деятельности,   включающая   в   себя   правовые,    социально-</a:t>
            </a:r>
            <a:br>
              <a:rPr lang="ru-RU" sz="3400" dirty="0" smtClean="0"/>
            </a:br>
            <a:r>
              <a:rPr lang="ru-RU" sz="3400" dirty="0" smtClean="0"/>
              <a:t>экономические,     организационно-технические,     санитарно-гигиенические,</a:t>
            </a:r>
            <a:br>
              <a:rPr lang="ru-RU" sz="3400" dirty="0" smtClean="0"/>
            </a:br>
            <a:r>
              <a:rPr lang="ru-RU" sz="3400" dirty="0" smtClean="0"/>
              <a:t>лечебно-профилактические, реабилитационные и иные мероприятия;</a:t>
            </a:r>
          </a:p>
          <a:p>
            <a:endParaRPr lang="ru-RU" sz="3400" dirty="0" smtClean="0"/>
          </a:p>
          <a:p>
            <a:r>
              <a:rPr lang="ru-RU" sz="3400" dirty="0" smtClean="0"/>
              <a:t>Б) охрана труда - совокупность факторов производственной среды и трудового</a:t>
            </a:r>
            <a:br>
              <a:rPr lang="ru-RU" sz="3400" dirty="0" smtClean="0"/>
            </a:br>
            <a:r>
              <a:rPr lang="ru-RU" sz="3400" dirty="0" smtClean="0"/>
              <a:t>процесса, оказывающих влияние на работоспособность и здоровье людей;</a:t>
            </a:r>
          </a:p>
          <a:p>
            <a:pPr>
              <a:buNone/>
            </a:pPr>
            <a:endParaRPr lang="ru-RU" sz="3400" dirty="0" smtClean="0"/>
          </a:p>
          <a:p>
            <a:r>
              <a:rPr lang="ru-RU" sz="3400" dirty="0" smtClean="0"/>
              <a:t>В) охрана труда - это техника безопасности и гигиена труда.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7018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10. Кто и в какие сроки проводит первичный инструктаж на рабочем  месте?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2132856"/>
            <a:ext cx="7498080" cy="415252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А) непосредственный руководитель работ проводит инструктаж работникам до начала их самостоятельной работы;</a:t>
            </a:r>
          </a:p>
          <a:p>
            <a:endParaRPr lang="ru-RU" dirty="0" smtClean="0"/>
          </a:p>
          <a:p>
            <a:r>
              <a:rPr lang="ru-RU" dirty="0" smtClean="0"/>
              <a:t>Б)  специалист   по   охране   труда   проводит   инструктаж   до   начала производственной деятельности работника;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В) лицо, назначенное распоряжением работодателя, проводит инструктаж в течение месяца после приема работника в организацию.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548680"/>
            <a:ext cx="7498080" cy="868958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11. Обязан ли работодатель обучать работников оказанию первой помощи пострадавшим ?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988840"/>
            <a:ext cx="7498080" cy="425956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А) да,  при  приеме на работу в соответствии  с программой  вводного инструктажа;</a:t>
            </a:r>
          </a:p>
          <a:p>
            <a:endParaRPr lang="ru-RU" dirty="0" smtClean="0"/>
          </a:p>
          <a:p>
            <a:r>
              <a:rPr lang="ru-RU" dirty="0" smtClean="0"/>
              <a:t>Б) желательно;</a:t>
            </a:r>
          </a:p>
          <a:p>
            <a:endParaRPr lang="ru-RU" dirty="0" smtClean="0"/>
          </a:p>
          <a:p>
            <a:r>
              <a:rPr lang="ru-RU" dirty="0" smtClean="0"/>
              <a:t>В)  работодатель обязан организовать проведение периодического, не реже одного раза в год, обучения оказанию первой помощи пострадавшим. Вновь принимаемые на работу лица проходят это обучение не позднее одного месяца после приема на работу.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78621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12. Укажите организации, имеющие право осуществлять предварительные и периодические медицинские осмотры (обследования) работников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276872"/>
            <a:ext cx="7498080" cy="446449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А)  медицинскими организациями любой формы собственности, имеющими право на проведение предварительных и периодических осмотров, а также на экспертизу профессиональной пригодности в соответствии с действующими нормативными правовыми актами;</a:t>
            </a:r>
          </a:p>
          <a:p>
            <a:endParaRPr lang="ru-RU" dirty="0" smtClean="0"/>
          </a:p>
          <a:p>
            <a:r>
              <a:rPr lang="ru-RU" dirty="0" smtClean="0"/>
              <a:t>Б)  любые лечебно-профилактические организации независимо от формы собственности;</a:t>
            </a:r>
          </a:p>
          <a:p>
            <a:endParaRPr lang="ru-RU" dirty="0" smtClean="0"/>
          </a:p>
          <a:p>
            <a:r>
              <a:rPr lang="ru-RU" dirty="0" smtClean="0"/>
              <a:t>В) территориальный орган Федеральной службы по надзору в сфере защиты прав потребителей и благополучия человека.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722314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13. Эргономика рабочего места с персональным компьютером должна обеспечивать расстояние от экрана монитора </a:t>
            </a:r>
            <a:r>
              <a:rPr lang="ru-RU" sz="3200" dirty="0" smtClean="0"/>
              <a:t>до </a:t>
            </a:r>
            <a:r>
              <a:rPr lang="ru-RU" sz="3200" b="1" dirty="0" smtClean="0"/>
              <a:t>глаз пользователя?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3284984"/>
            <a:ext cx="7498080" cy="2963416"/>
          </a:xfrm>
        </p:spPr>
        <p:txBody>
          <a:bodyPr/>
          <a:lstStyle/>
          <a:p>
            <a:r>
              <a:rPr lang="ru-RU" dirty="0" smtClean="0"/>
              <a:t>А) любое, как удобно пользователю;</a:t>
            </a:r>
          </a:p>
          <a:p>
            <a:r>
              <a:rPr lang="ru-RU" dirty="0" smtClean="0"/>
              <a:t>Б) не менее 50 см, нормально 60-70 см;</a:t>
            </a:r>
          </a:p>
          <a:p>
            <a:r>
              <a:rPr lang="ru-RU" dirty="0" smtClean="0"/>
              <a:t>В)  70-80 см.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70186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14. Кто и в какие сроки организует проверку и пересмотр инструкций по охране труда для работников организации?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132856"/>
            <a:ext cx="7498080" cy="411554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А) работодатель - не реже одного раза в 5 лет;</a:t>
            </a:r>
          </a:p>
          <a:p>
            <a:endParaRPr lang="ru-RU" dirty="0" smtClean="0"/>
          </a:p>
          <a:p>
            <a:r>
              <a:rPr lang="ru-RU" dirty="0" smtClean="0"/>
              <a:t>Б) служба охраны труда - не реже одного раза в 3 года;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В) руководитель подразделения - ежегодно.</a:t>
            </a:r>
          </a:p>
          <a:p>
            <a:pPr>
              <a:buNone/>
            </a:pPr>
            <a:r>
              <a:rPr lang="ru-RU" b="1" dirty="0" smtClean="0"/>
              <a:t>	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02234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15. Где хранятся действующие в структурном подразделении инструкции по охране труда для работников, а также перечень этих инструкций ?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276872"/>
            <a:ext cx="7498080" cy="4464496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А)	перечень вывешивается в доступном месте, инструкции хранятся на соответствующих рабочих местах;</a:t>
            </a:r>
          </a:p>
          <a:p>
            <a:endParaRPr lang="ru-RU" dirty="0" smtClean="0"/>
          </a:p>
          <a:p>
            <a:r>
              <a:rPr lang="ru-RU" dirty="0" smtClean="0"/>
              <a:t>Б)	каждый работник хранит свою инструкцию; перечень </a:t>
            </a:r>
            <a:r>
              <a:rPr lang="ru-RU" i="1" dirty="0" smtClean="0"/>
              <a:t>– </a:t>
            </a:r>
            <a:r>
              <a:rPr lang="ru-RU" dirty="0" smtClean="0"/>
              <a:t>руководитель структурного подразделения;</a:t>
            </a:r>
          </a:p>
          <a:p>
            <a:endParaRPr lang="ru-RU" dirty="0" smtClean="0"/>
          </a:p>
          <a:p>
            <a:r>
              <a:rPr lang="ru-RU" dirty="0" smtClean="0"/>
              <a:t>В)	перечень хранится у руководителя структурного подразделения, он же определяет местонахождение действующих в подразделении инструкций с учетом доступности и удобства ознакомления с ними.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692696"/>
            <a:ext cx="7498080" cy="724942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16. Можно ли использовать специальную одежду и специальную обувь,  возвращенные работниками по истечении сроков носки, но еще годные для дальнейшего применения?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132856"/>
            <a:ext cx="7498080" cy="411554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А) нет;</a:t>
            </a:r>
          </a:p>
          <a:p>
            <a:endParaRPr lang="ru-RU" dirty="0" smtClean="0"/>
          </a:p>
          <a:p>
            <a:r>
              <a:rPr lang="ru-RU" dirty="0" smtClean="0"/>
              <a:t>Б) да, но только после стирки, чистки, дезинфекции, дегазации, дезактивации, </a:t>
            </a:r>
            <a:r>
              <a:rPr lang="ru-RU" dirty="0" err="1" smtClean="0"/>
              <a:t>обеспыливания</a:t>
            </a:r>
            <a:r>
              <a:rPr lang="ru-RU" dirty="0" smtClean="0"/>
              <a:t>, </a:t>
            </a:r>
            <a:r>
              <a:rPr lang="ru-RU" dirty="0" err="1" smtClean="0"/>
              <a:t>обезжированния</a:t>
            </a:r>
            <a:r>
              <a:rPr lang="ru-RU" dirty="0" smtClean="0"/>
              <a:t> и ремонта;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В) не рекомендуется.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32656"/>
            <a:ext cx="7498080" cy="1584176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17. Государственный контроль за соблюдением трудового законодательства </a:t>
            </a:r>
            <a:r>
              <a:rPr lang="ru-RU" sz="3200" dirty="0" smtClean="0"/>
              <a:t> осуществляет: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852936"/>
            <a:ext cx="7498080" cy="339546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A) Работодатель;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Б) Профсоюзный комитет;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В) Работодатель, совместно с профсоюзом;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Г) Государственные инспекторы труда.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Понятие «безопасность труда»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28662" y="1524000"/>
            <a:ext cx="4164546" cy="4663440"/>
          </a:xfrm>
        </p:spPr>
        <p:txBody>
          <a:bodyPr/>
          <a:lstStyle/>
          <a:p>
            <a:pPr marL="596646" indent="-514350">
              <a:buNone/>
            </a:pPr>
            <a:r>
              <a:rPr lang="ru-RU" dirty="0" smtClean="0"/>
              <a:t>       Создание условий для исключения воздействия вредных и опасных производственных факторов.</a:t>
            </a:r>
          </a:p>
          <a:p>
            <a:pPr marL="596646" indent="-514350">
              <a:buFont typeface="+mj-lt"/>
              <a:buAutoNum type="arabicPeriod"/>
            </a:pPr>
            <a:endParaRPr lang="ru-RU" dirty="0"/>
          </a:p>
        </p:txBody>
      </p:sp>
      <p:pic>
        <p:nvPicPr>
          <p:cNvPr id="1026" name="Picture 2" descr="C:\Users\007\Desktop\-5KP7ZHrEBU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31852" y="2636911"/>
            <a:ext cx="4112148" cy="34563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642194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18. Засчитывается ли отпуск по уходу за ребенком в общий и непрерывный стаж?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060848"/>
            <a:ext cx="7498080" cy="418755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A) Засчитывается;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Б) Не засчитывается;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В) Решение принимает работодатель;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Г) Решение принимает трудовой коллектив;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Д) Решение принимает работодатель совместно с трудовым коллективом.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19. Люксметром измеряют: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A) Уровень шума;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Б) Освещенность;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В) Яркость;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Г) Запыленность;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Д) Относительную влажность.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работу!!!</a:t>
            </a:r>
            <a:endParaRPr lang="ru-RU" dirty="0"/>
          </a:p>
        </p:txBody>
      </p:sp>
      <p:pic>
        <p:nvPicPr>
          <p:cNvPr id="1026" name="Picture 2" descr="C:\Users\007\Desktop\d3aca2e754c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556792"/>
            <a:ext cx="3888432" cy="5184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lvl="0"/>
            <a:r>
              <a:rPr lang="ru-RU" dirty="0" smtClean="0"/>
              <a:t>Б</a:t>
            </a:r>
          </a:p>
          <a:p>
            <a:pPr lvl="0"/>
            <a:r>
              <a:rPr lang="ru-RU" dirty="0" smtClean="0"/>
              <a:t>А</a:t>
            </a:r>
          </a:p>
          <a:p>
            <a:pPr lvl="0"/>
            <a:r>
              <a:rPr lang="ru-RU" dirty="0" smtClean="0"/>
              <a:t>А</a:t>
            </a:r>
          </a:p>
          <a:p>
            <a:pPr lvl="0"/>
            <a:r>
              <a:rPr lang="ru-RU" dirty="0" smtClean="0"/>
              <a:t>А</a:t>
            </a:r>
          </a:p>
          <a:p>
            <a:pPr lvl="0"/>
            <a:r>
              <a:rPr lang="ru-RU" dirty="0" smtClean="0"/>
              <a:t>А</a:t>
            </a:r>
          </a:p>
          <a:p>
            <a:pPr lvl="0"/>
            <a:r>
              <a:rPr lang="ru-RU" dirty="0" smtClean="0"/>
              <a:t>Б</a:t>
            </a:r>
          </a:p>
          <a:p>
            <a:pPr lvl="0"/>
            <a:r>
              <a:rPr lang="ru-RU" dirty="0" smtClean="0"/>
              <a:t>Г</a:t>
            </a:r>
          </a:p>
          <a:p>
            <a:pPr lvl="0"/>
            <a:r>
              <a:rPr lang="ru-RU" dirty="0" smtClean="0"/>
              <a:t>Г</a:t>
            </a:r>
          </a:p>
          <a:p>
            <a:pPr lvl="0"/>
            <a:r>
              <a:rPr lang="ru-RU" dirty="0" smtClean="0"/>
              <a:t>А</a:t>
            </a:r>
          </a:p>
          <a:p>
            <a:pPr lvl="0"/>
            <a:r>
              <a:rPr lang="ru-RU" dirty="0" smtClean="0"/>
              <a:t>А</a:t>
            </a:r>
          </a:p>
          <a:p>
            <a:pPr lvl="0"/>
            <a:r>
              <a:rPr lang="ru-RU" dirty="0" smtClean="0"/>
              <a:t>В</a:t>
            </a:r>
          </a:p>
          <a:p>
            <a:pPr lvl="0"/>
            <a:r>
              <a:rPr lang="ru-RU" dirty="0" smtClean="0"/>
              <a:t>А</a:t>
            </a:r>
          </a:p>
          <a:p>
            <a:pPr lvl="0"/>
            <a:r>
              <a:rPr lang="ru-RU" dirty="0" smtClean="0"/>
              <a:t>Б</a:t>
            </a:r>
          </a:p>
          <a:p>
            <a:pPr lvl="0"/>
            <a:r>
              <a:rPr lang="ru-RU" dirty="0" smtClean="0"/>
              <a:t>А</a:t>
            </a:r>
          </a:p>
          <a:p>
            <a:pPr lvl="0"/>
            <a:r>
              <a:rPr lang="ru-RU" dirty="0" smtClean="0"/>
              <a:t>В</a:t>
            </a:r>
          </a:p>
          <a:p>
            <a:pPr lvl="0"/>
            <a:r>
              <a:rPr lang="ru-RU" dirty="0" smtClean="0"/>
              <a:t>Б</a:t>
            </a:r>
          </a:p>
          <a:p>
            <a:pPr lvl="0"/>
            <a:r>
              <a:rPr lang="ru-RU" dirty="0" smtClean="0"/>
              <a:t>Г</a:t>
            </a:r>
          </a:p>
          <a:p>
            <a:pPr lvl="0"/>
            <a:r>
              <a:rPr lang="ru-RU" dirty="0" smtClean="0"/>
              <a:t>А</a:t>
            </a:r>
          </a:p>
          <a:p>
            <a:pPr lvl="0"/>
            <a:r>
              <a:rPr lang="ru-RU" dirty="0" smtClean="0"/>
              <a:t>б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938338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1. Кто несет ответственность за организацию и своевременность обучения по охране труда и проверку знаний требований охраны труда работников?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3573016"/>
            <a:ext cx="7498080" cy="2675384"/>
          </a:xfrm>
        </p:spPr>
        <p:txBody>
          <a:bodyPr/>
          <a:lstStyle/>
          <a:p>
            <a:r>
              <a:rPr lang="ru-RU" dirty="0" smtClean="0"/>
              <a:t>А) служба охраны труда;</a:t>
            </a:r>
          </a:p>
          <a:p>
            <a:r>
              <a:rPr lang="ru-RU" dirty="0" smtClean="0"/>
              <a:t>Б) работодатель;</a:t>
            </a:r>
          </a:p>
          <a:p>
            <a:r>
              <a:rPr lang="ru-RU" dirty="0" smtClean="0"/>
              <a:t>В) отдел по работе с персоналом.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2. Кто подлежит обучению по охране труда и проверке знания требований охраны труда ?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А)	все работники организации, в т.ч. руководитель;</a:t>
            </a:r>
          </a:p>
          <a:p>
            <a:r>
              <a:rPr lang="ru-RU" dirty="0" smtClean="0"/>
              <a:t>Б)	только работники, занятые на работах повышенной опасности;</a:t>
            </a:r>
          </a:p>
          <a:p>
            <a:r>
              <a:rPr lang="ru-RU" dirty="0" smtClean="0"/>
              <a:t>В)	только работники службы охраны труда и руководители подразделений.</a:t>
            </a:r>
            <a:br>
              <a:rPr lang="ru-RU" dirty="0" smtClean="0"/>
            </a:br>
            <a:r>
              <a:rPr lang="ru-RU" b="1" dirty="0" smtClean="0"/>
              <a:t>	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3. Кто обеспечивает разработку и утверждение инструкций по охране труда для работников организации?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132856"/>
            <a:ext cx="7498080" cy="4115544"/>
          </a:xfrm>
        </p:spPr>
        <p:txBody>
          <a:bodyPr/>
          <a:lstStyle/>
          <a:p>
            <a:r>
              <a:rPr lang="ru-RU" dirty="0" smtClean="0"/>
              <a:t>А) работодатель с учетом изложенного в письменном виде мнения выборного профсоюзного или иного уполномоченного работниками органа;</a:t>
            </a:r>
          </a:p>
          <a:p>
            <a:r>
              <a:rPr lang="ru-RU" dirty="0" smtClean="0"/>
              <a:t>Б) руководитель работ;</a:t>
            </a:r>
          </a:p>
          <a:p>
            <a:r>
              <a:rPr lang="ru-RU" dirty="0" smtClean="0"/>
              <a:t>В) служба охраны труда.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4</a:t>
            </a:r>
            <a:r>
              <a:rPr lang="ru-RU" sz="2800" b="1" dirty="0" smtClean="0"/>
              <a:t>. В каких случаях работнику предоставляются перерывы для отдыха, которые включаются в рабочее время?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628800"/>
            <a:ext cx="7498080" cy="4619600"/>
          </a:xfrm>
        </p:spPr>
        <p:txBody>
          <a:bodyPr>
            <a:normAutofit fontScale="92500" lnSpcReduction="10000"/>
          </a:bodyPr>
          <a:lstStyle/>
          <a:p>
            <a:r>
              <a:rPr lang="ru-RU" sz="3000" dirty="0" smtClean="0"/>
              <a:t>А) при выполнении работ в холодное время года на открытом воздухе или в закрытых </a:t>
            </a:r>
            <a:r>
              <a:rPr lang="ru-RU" sz="3000" dirty="0" err="1" smtClean="0"/>
              <a:t>необогреваемых</a:t>
            </a:r>
            <a:r>
              <a:rPr lang="ru-RU" sz="3000" dirty="0" smtClean="0"/>
              <a:t>  помещениях,  а также  грузчикам,  занятым на   погрузочно-разгрузочных работах;</a:t>
            </a:r>
          </a:p>
          <a:p>
            <a:endParaRPr lang="ru-RU" sz="3000" dirty="0" smtClean="0"/>
          </a:p>
          <a:p>
            <a:r>
              <a:rPr lang="ru-RU" sz="3000" dirty="0" smtClean="0"/>
              <a:t>Б) при  работах  за  пределами  нормальной  продолжительности  рабочего времени;</a:t>
            </a:r>
          </a:p>
          <a:p>
            <a:pPr>
              <a:buNone/>
            </a:pPr>
            <a:endParaRPr lang="ru-RU" sz="3000" dirty="0" smtClean="0"/>
          </a:p>
          <a:p>
            <a:r>
              <a:rPr lang="ru-RU" sz="3000" dirty="0" smtClean="0"/>
              <a:t>В) при разделении рабочего дня на части.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78621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5. В каких случаях в комиссию по расследованию несчастного случая включаются государственный инспектор труда, представители органа исполнительной власти    субъекта    РФ  или    органа    местного самоуправления ,   представитель  профсоюза?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276872"/>
            <a:ext cx="7498080" cy="432048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А)	при гибели в результате несчастного случая более двух работников;</a:t>
            </a:r>
          </a:p>
          <a:p>
            <a:endParaRPr lang="ru-RU" dirty="0" smtClean="0"/>
          </a:p>
          <a:p>
            <a:r>
              <a:rPr lang="ru-RU" dirty="0" smtClean="0"/>
              <a:t>Б) при расследовании группового несчастного случая на производстве, тяжелого  несчастного  случая  на  производстве,  несчастного  случая  на производстве со смертельным исходом;</a:t>
            </a:r>
          </a:p>
          <a:p>
            <a:endParaRPr lang="ru-RU" dirty="0" smtClean="0"/>
          </a:p>
          <a:p>
            <a:r>
              <a:rPr lang="ru-RU" dirty="0" smtClean="0"/>
              <a:t>В) при групповом несчастном случае с числом погибших пять человек и более;</a:t>
            </a:r>
          </a:p>
          <a:p>
            <a:endParaRPr lang="ru-RU" dirty="0" smtClean="0"/>
          </a:p>
          <a:p>
            <a:r>
              <a:rPr lang="ru-RU" dirty="0" smtClean="0"/>
              <a:t>Г) если пострадало более десяти человек с возможным тяжелым инвалидным исходом.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78621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6. Какова нормальная продолжительность рабочего дня в неделю?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564904"/>
            <a:ext cx="7498080" cy="3683496"/>
          </a:xfrm>
        </p:spPr>
        <p:txBody>
          <a:bodyPr/>
          <a:lstStyle/>
          <a:p>
            <a:r>
              <a:rPr lang="ru-RU" dirty="0" smtClean="0"/>
              <a:t>А)	36 часов;</a:t>
            </a:r>
          </a:p>
          <a:p>
            <a:r>
              <a:rPr lang="ru-RU" dirty="0" smtClean="0"/>
              <a:t>Б)	40 часов;</a:t>
            </a:r>
          </a:p>
          <a:p>
            <a:r>
              <a:rPr lang="ru-RU" dirty="0" smtClean="0"/>
              <a:t>В)	42 часа.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0" y="260648"/>
            <a:ext cx="7498080" cy="180020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7. О чем работник обязан немедленно известить своего руководителя ?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2060848"/>
            <a:ext cx="7498080" cy="4584576"/>
          </a:xfrm>
        </p:spPr>
        <p:txBody>
          <a:bodyPr/>
          <a:lstStyle/>
          <a:p>
            <a:r>
              <a:rPr lang="ru-RU" dirty="0" smtClean="0"/>
              <a:t>А)	о любой ситуации, угрожающей жизни и здоровью людей;</a:t>
            </a:r>
          </a:p>
          <a:p>
            <a:r>
              <a:rPr lang="ru-RU" dirty="0" smtClean="0"/>
              <a:t>Б)	о каждом несчастном случае, происшедшем на производстве;</a:t>
            </a:r>
          </a:p>
          <a:p>
            <a:r>
              <a:rPr lang="ru-RU" dirty="0" smtClean="0"/>
              <a:t>В)	об ухудшении состояния своего здоровья;</a:t>
            </a:r>
          </a:p>
          <a:p>
            <a:r>
              <a:rPr lang="ru-RU" dirty="0" smtClean="0"/>
              <a:t>Г)	о всем перечисленном.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76</TotalTime>
  <Words>742</Words>
  <Application>Microsoft Office PowerPoint</Application>
  <PresentationFormat>Экран (4:3)</PresentationFormat>
  <Paragraphs>120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Солнцестояние</vt:lpstr>
      <vt:lpstr>Обучение по охране труда</vt:lpstr>
      <vt:lpstr>Понятие «безопасность труда»</vt:lpstr>
      <vt:lpstr>1. Кто несет ответственность за организацию и своевременность обучения по охране труда и проверку знаний требований охраны труда работников?</vt:lpstr>
      <vt:lpstr>2. Кто подлежит обучению по охране труда и проверке знания требований охраны труда ?</vt:lpstr>
      <vt:lpstr>3. Кто обеспечивает разработку и утверждение инструкций по охране труда для работников организации? </vt:lpstr>
      <vt:lpstr>4. В каких случаях работнику предоставляются перерывы для отдыха, которые включаются в рабочее время?</vt:lpstr>
      <vt:lpstr>5. В каких случаях в комиссию по расследованию несчастного случая включаются государственный инспектор труда, представители органа исполнительной власти    субъекта    РФ  или    органа    местного самоуправления ,   представитель  профсоюза?</vt:lpstr>
      <vt:lpstr>6. Какова нормальная продолжительность рабочего дня в неделю? </vt:lpstr>
      <vt:lpstr>7. О чем работник обязан немедленно известить своего руководителя ?</vt:lpstr>
      <vt:lpstr>8. Какие органы могут расследовать заявление пострадавшего работника при его несогласии с результатами расследования? </vt:lpstr>
      <vt:lpstr>9. Какое определение понятия «охрана труда» будет верным ?</vt:lpstr>
      <vt:lpstr>10. Кто и в какие сроки проводит первичный инструктаж на рабочем  месте? </vt:lpstr>
      <vt:lpstr>11. Обязан ли работодатель обучать работников оказанию первой помощи пострадавшим ?</vt:lpstr>
      <vt:lpstr>12. Укажите организации, имеющие право осуществлять предварительные и периодические медицинские осмотры (обследования) работников </vt:lpstr>
      <vt:lpstr>13. Эргономика рабочего места с персональным компьютером должна обеспечивать расстояние от экрана монитора до глаз пользователя?</vt:lpstr>
      <vt:lpstr>14. Кто и в какие сроки организует проверку и пересмотр инструкций по охране труда для работников организации?</vt:lpstr>
      <vt:lpstr>15. Где хранятся действующие в структурном подразделении инструкции по охране труда для работников, а также перечень этих инструкций ?</vt:lpstr>
      <vt:lpstr>16. Можно ли использовать специальную одежду и специальную обувь,  возвращенные работниками по истечении сроков носки, но еще годные для дальнейшего применения? </vt:lpstr>
      <vt:lpstr>17. Государственный контроль за соблюдением трудового законодательства  осуществляет:</vt:lpstr>
      <vt:lpstr>18. Засчитывается ли отпуск по уходу за ребенком в общий и непрерывный стаж?</vt:lpstr>
      <vt:lpstr>19. Люксметром измеряют:</vt:lpstr>
      <vt:lpstr>Спасибо за работу!!!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Обучение по охране труда</dc:title>
  <dc:creator>007</dc:creator>
  <cp:lastModifiedBy>007</cp:lastModifiedBy>
  <cp:revision>11</cp:revision>
  <dcterms:created xsi:type="dcterms:W3CDTF">2014-03-24T15:00:54Z</dcterms:created>
  <dcterms:modified xsi:type="dcterms:W3CDTF">2014-03-24T16:43:30Z</dcterms:modified>
</cp:coreProperties>
</file>