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64" r:id="rId5"/>
    <p:sldId id="265" r:id="rId6"/>
    <p:sldId id="266" r:id="rId7"/>
    <p:sldId id="258" r:id="rId8"/>
    <p:sldId id="259" r:id="rId9"/>
    <p:sldId id="260" r:id="rId10"/>
    <p:sldId id="267" r:id="rId11"/>
    <p:sldId id="261" r:id="rId12"/>
    <p:sldId id="268" r:id="rId13"/>
    <p:sldId id="26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24.08.2016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24.08.2016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dirty="0" smtClean="0"/>
              <a:t>ИНСТРУКЦИЯ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7329510" cy="2315144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по охране труда для руководителя, учителя, специалистов и служащих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dirty="0" smtClean="0"/>
              <a:t> </a:t>
            </a:r>
            <a:endParaRPr lang="ru-RU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1" dirty="0" smtClean="0"/>
              <a:t>Длительность непрерывного применения на уроках различных технических средств обучения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200" dirty="0" smtClean="0"/>
              <a:t>Классы    </a:t>
            </a:r>
            <a:r>
              <a:rPr lang="ru-RU" sz="3200" dirty="0" smtClean="0"/>
              <a:t> </a:t>
            </a:r>
            <a:r>
              <a:rPr lang="ru-RU" sz="3200" dirty="0" smtClean="0"/>
              <a:t>           </a:t>
            </a:r>
            <a:r>
              <a:rPr lang="ru-RU" sz="3200" dirty="0" smtClean="0"/>
              <a:t> </a:t>
            </a:r>
            <a:r>
              <a:rPr lang="ru-RU" sz="3200" dirty="0" smtClean="0"/>
              <a:t>кинофильмы</a:t>
            </a:r>
          </a:p>
          <a:p>
            <a:endParaRPr lang="ru-RU" sz="2000" dirty="0" smtClean="0"/>
          </a:p>
          <a:p>
            <a:pPr marL="624078" indent="-51435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1-2</a:t>
            </a:r>
            <a:r>
              <a:rPr lang="ru-RU" dirty="0" smtClean="0"/>
              <a:t>            </a:t>
            </a:r>
            <a:r>
              <a:rPr lang="ru-RU" dirty="0" smtClean="0"/>
              <a:t>           15 мин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3-4    </a:t>
            </a:r>
            <a:r>
              <a:rPr lang="ru-RU" dirty="0" smtClean="0"/>
              <a:t>                  20 мин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5-7   </a:t>
            </a:r>
            <a:r>
              <a:rPr lang="ru-RU" dirty="0" smtClean="0"/>
              <a:t>                   20-25 мин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8-11       </a:t>
            </a:r>
            <a:r>
              <a:rPr lang="ru-RU" dirty="0" smtClean="0"/>
              <a:t>             25-30 мин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Требования безопасности в аварийных ситуациях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При ощущении запахов дыма, горящей изоляции, повышении температуры в помещении необходимо:</a:t>
            </a:r>
          </a:p>
          <a:p>
            <a:pPr>
              <a:buNone/>
            </a:pPr>
            <a:r>
              <a:rPr lang="ru-RU" dirty="0" smtClean="0"/>
              <a:t>-прекратить занятия;</a:t>
            </a:r>
          </a:p>
          <a:p>
            <a:pPr>
              <a:buNone/>
            </a:pPr>
            <a:r>
              <a:rPr lang="ru-RU" dirty="0" smtClean="0"/>
              <a:t>-немедленно сообщить об этом в пожарную охрану по телефону "01" и</a:t>
            </a:r>
            <a:br>
              <a:rPr lang="ru-RU" dirty="0" smtClean="0"/>
            </a:br>
            <a:r>
              <a:rPr lang="ru-RU" dirty="0" smtClean="0"/>
              <a:t>директору школы или его заместителям;</a:t>
            </a:r>
          </a:p>
          <a:p>
            <a:pPr>
              <a:buNone/>
            </a:pPr>
            <a:r>
              <a:rPr lang="ru-RU" dirty="0" smtClean="0"/>
              <a:t>-принять меры по эвакуации детей вне школьного здания и оставаться с ними</a:t>
            </a:r>
            <a:br>
              <a:rPr lang="ru-RU" dirty="0" smtClean="0"/>
            </a:br>
            <a:r>
              <a:rPr lang="ru-RU" dirty="0" smtClean="0"/>
              <a:t>до особого распоряжения.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При обнаружении неисправности в работе электрических устройств, находящихся под напряжением (повышенном их нагревании, появлении искрения и т.д.), немедленно отключить источник электропитания и сообщить администрации учреждения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867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. По окончании занятий проводить учащихся из класса.</a:t>
            </a:r>
          </a:p>
          <a:p>
            <a:r>
              <a:rPr lang="ru-RU" dirty="0" smtClean="0"/>
              <a:t> Проверить отключение электроприборов, электрооборудования, закрыты ли </a:t>
            </a:r>
            <a:r>
              <a:rPr lang="ru-RU" dirty="0" smtClean="0"/>
              <a:t>окна, </a:t>
            </a:r>
            <a:r>
              <a:rPr lang="ru-RU" dirty="0" smtClean="0"/>
              <a:t>выключить освещение учебного класса.</a:t>
            </a:r>
          </a:p>
          <a:p>
            <a:r>
              <a:rPr lang="ru-RU" dirty="0" smtClean="0"/>
              <a:t> Закрыть дверь кабинета на ключ и сдать его на вахту.</a:t>
            </a:r>
          </a:p>
          <a:p>
            <a:r>
              <a:rPr lang="ru-RU" dirty="0" smtClean="0"/>
              <a:t> О всех недостатках и замечаниях обнаруженных в процессе занятий и могущих привести к несчастным случаям сообщить </a:t>
            </a:r>
            <a:r>
              <a:rPr lang="ru-RU" dirty="0" smtClean="0"/>
              <a:t>заместителям  директора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Режим работы учителя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Рабочий день учителей должен начинаться не позднее, чем за </a:t>
            </a:r>
            <a:r>
              <a:rPr lang="ru-RU" dirty="0" smtClean="0"/>
              <a:t>15 </a:t>
            </a:r>
            <a:r>
              <a:rPr lang="ru-RU" dirty="0" smtClean="0"/>
              <a:t>минут до начала занятий. Это время отведено на подготовку к уроку кабинета с соблюдением санитарно-гигиенических норм. </a:t>
            </a:r>
            <a:endParaRPr lang="ru-RU" dirty="0" smtClean="0"/>
          </a:p>
          <a:p>
            <a:r>
              <a:rPr lang="ru-RU" dirty="0" smtClean="0"/>
              <a:t>Перемена </a:t>
            </a:r>
            <a:r>
              <a:rPr lang="ru-RU" dirty="0" smtClean="0"/>
              <a:t>между уроками также является рабочим временем. </a:t>
            </a:r>
            <a:endParaRPr lang="ru-RU" dirty="0" smtClean="0"/>
          </a:p>
          <a:p>
            <a:r>
              <a:rPr lang="ru-RU" dirty="0" smtClean="0"/>
              <a:t>Дежурный </a:t>
            </a:r>
            <a:r>
              <a:rPr lang="ru-RU" dirty="0" smtClean="0"/>
              <a:t>администратор </a:t>
            </a:r>
            <a:r>
              <a:rPr lang="ru-RU" dirty="0" smtClean="0"/>
              <a:t>и учитель является </a:t>
            </a:r>
            <a:r>
              <a:rPr lang="ru-RU" dirty="0" smtClean="0"/>
              <a:t>на дежурство за полчаса до начала уроков.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Перед началом работы необходимо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514351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- проверить целостность электрических розеток и выключателей в классе, в случае   их   неисправности   или   поломки   немедленно   сообщить   заместителю директора  по   административно-хозяйственной   работе   и   не   запускать  детей   в учебный класс до устранения выявленных неисправностей;</a:t>
            </a:r>
          </a:p>
          <a:p>
            <a:r>
              <a:rPr lang="ru-RU" dirty="0" smtClean="0"/>
              <a:t>- проверить наличие плафонов, состояния стекол в окнах;</a:t>
            </a:r>
          </a:p>
          <a:p>
            <a:r>
              <a:rPr lang="ru-RU" dirty="0" smtClean="0"/>
              <a:t>- проверить состояние мебели: столы, стулья, классную доску;</a:t>
            </a:r>
          </a:p>
          <a:p>
            <a:r>
              <a:rPr lang="ru-RU" dirty="0" smtClean="0"/>
              <a:t>- проверить   состояние   освещенности   учебного   класса   и   освещенность классной доски (все установленные электрические лампы должны гореть) </a:t>
            </a:r>
          </a:p>
          <a:p>
            <a:r>
              <a:rPr lang="ru-RU" dirty="0" smtClean="0"/>
              <a:t>- проверить состояние температурно-влажностного режима, в случае пониженной температуры,   менее   18</a:t>
            </a:r>
            <a:r>
              <a:rPr lang="ru-RU" baseline="30000" dirty="0" smtClean="0"/>
              <a:t>0</a:t>
            </a:r>
            <a:r>
              <a:rPr lang="ru-RU" dirty="0" smtClean="0"/>
              <a:t> С,   занятия   в   учебном   кабинете   школы   проводить запрещается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ОБЯЗАННОСТИ РАБОТНИКОВ ОБРАЗОВАТЕЛЬНОГО УЧРЕЖДЕНИЯ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Все </a:t>
            </a:r>
            <a:r>
              <a:rPr lang="ru-RU" dirty="0" smtClean="0"/>
              <a:t>работники обязаны подчиняться руководству </a:t>
            </a:r>
            <a:r>
              <a:rPr lang="ru-RU" dirty="0" smtClean="0"/>
              <a:t> школы</a:t>
            </a:r>
          </a:p>
          <a:p>
            <a:r>
              <a:rPr lang="ru-RU" dirty="0" smtClean="0"/>
              <a:t>Работники, независимо от должностного положения, обязаны проявлять взаимную вежливость, уважение, терпимость, соблюдая служебную дисциплину.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Выполняя трудовые обязанности, соблюдать следующие требования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44824"/>
            <a:ext cx="8712968" cy="472971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ходить только по установленным проходам и площадкам;</a:t>
            </a:r>
            <a:br>
              <a:rPr lang="ru-RU" dirty="0" smtClean="0"/>
            </a:br>
            <a:r>
              <a:rPr lang="ru-RU" dirty="0" smtClean="0"/>
              <a:t>- не садиться и не облокачиваться на случайные предметы и ограждения;</a:t>
            </a:r>
            <a:br>
              <a:rPr lang="ru-RU" dirty="0" smtClean="0"/>
            </a:br>
            <a:r>
              <a:rPr lang="ru-RU" dirty="0" smtClean="0"/>
              <a:t>- не подниматься и не спускаться бегом по </a:t>
            </a:r>
            <a:r>
              <a:rPr lang="ru-RU" dirty="0" smtClean="0"/>
              <a:t>лестничным площадкам;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не прикасаться к электрическим проводам, кабелям электротехнических установок;</a:t>
            </a:r>
            <a:br>
              <a:rPr lang="ru-RU" dirty="0" smtClean="0"/>
            </a:br>
            <a:r>
              <a:rPr lang="ru-RU" dirty="0" smtClean="0"/>
              <a:t>- не устранять неисправности в осветительной и силовой сети, а также пусковых устройствах</a:t>
            </a:r>
            <a:r>
              <a:rPr lang="ru-RU" dirty="0" smtClean="0"/>
              <a:t>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для питья следует употреблять воду из специально оборудованных фонтанчиков или питьевых бачков;</a:t>
            </a:r>
            <a:br>
              <a:rPr lang="ru-RU" dirty="0" smtClean="0"/>
            </a:br>
            <a:r>
              <a:rPr lang="ru-RU" dirty="0" smtClean="0"/>
              <a:t>- принимать пищу следует в специально оборудованном помещении (столовой).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ОБЩИЕ ТРЕБОВАНИЯ БЕЗОПАСНОСТИ ПРИ ПРОВЕДЕНИИ ЗАНЯТИЙ.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945736"/>
          </a:xfrm>
        </p:spPr>
        <p:txBody>
          <a:bodyPr>
            <a:normAutofit fontScale="55000" lnSpcReduction="20000"/>
          </a:bodyPr>
          <a:lstStyle/>
          <a:p>
            <a:r>
              <a:rPr lang="ru-RU" sz="2900" dirty="0" smtClean="0"/>
              <a:t>К работе и занятиям допускаются учителя </a:t>
            </a:r>
            <a:r>
              <a:rPr lang="ru-RU" sz="2900" dirty="0" smtClean="0"/>
              <a:t>, </a:t>
            </a:r>
            <a:r>
              <a:rPr lang="ru-RU" sz="2900" dirty="0" smtClean="0"/>
              <a:t>прошедшие медицинский осмотр и инструктаж по охране труда</a:t>
            </a:r>
            <a:r>
              <a:rPr lang="ru-RU" sz="2900" dirty="0" smtClean="0"/>
              <a:t>.</a:t>
            </a:r>
          </a:p>
          <a:p>
            <a:r>
              <a:rPr lang="ru-RU" sz="2900" dirty="0" smtClean="0"/>
              <a:t> </a:t>
            </a:r>
            <a:r>
              <a:rPr lang="ru-RU" sz="2900" dirty="0" smtClean="0"/>
              <a:t>При проведении занятий </a:t>
            </a:r>
            <a:r>
              <a:rPr lang="ru-RU" sz="2900" dirty="0" smtClean="0"/>
              <a:t>учителя и учащиеся </a:t>
            </a:r>
            <a:r>
              <a:rPr lang="ru-RU" sz="2900" dirty="0" smtClean="0"/>
              <a:t>должны соблюдать правила поведения, расписание учебных занятий, установленные режимы труда и отдыха.</a:t>
            </a:r>
            <a:br>
              <a:rPr lang="ru-RU" sz="2900" dirty="0" smtClean="0"/>
            </a:br>
            <a:endParaRPr lang="ru-RU" sz="2900" dirty="0" smtClean="0"/>
          </a:p>
          <a:p>
            <a:r>
              <a:rPr lang="ru-RU" sz="2900" dirty="0" smtClean="0"/>
              <a:t> </a:t>
            </a:r>
            <a:r>
              <a:rPr lang="ru-RU" sz="2900" dirty="0" smtClean="0"/>
              <a:t>При проведении занятий необходимо соблюдать правила пожарной </a:t>
            </a:r>
            <a:r>
              <a:rPr lang="ru-RU" sz="2900" dirty="0" smtClean="0"/>
              <a:t>безопасности. В </a:t>
            </a:r>
            <a:r>
              <a:rPr lang="ru-RU" sz="2900" dirty="0" smtClean="0"/>
              <a:t>соответствии с требованиями пожарной безопасности в кабинете все проходы должны быть свободными, их нельзя загромождать посторонними предметами. </a:t>
            </a:r>
            <a:endParaRPr lang="ru-RU" sz="2900" dirty="0" smtClean="0"/>
          </a:p>
          <a:p>
            <a:r>
              <a:rPr lang="ru-RU" sz="2900" dirty="0" smtClean="0"/>
              <a:t/>
            </a:r>
            <a:br>
              <a:rPr lang="ru-RU" sz="2900" dirty="0" smtClean="0"/>
            </a:br>
            <a:r>
              <a:rPr lang="ru-RU" sz="2900" dirty="0" smtClean="0"/>
              <a:t>При </a:t>
            </a:r>
            <a:r>
              <a:rPr lang="ru-RU" sz="2900" dirty="0" smtClean="0"/>
              <a:t>несчастном случае пострадавший или очевидец несчастного случая обязан немедленно сообщить учителю, который сообщает об этом администрации </a:t>
            </a:r>
            <a:r>
              <a:rPr lang="ru-RU" sz="2900" dirty="0" smtClean="0"/>
              <a:t> школы. При </a:t>
            </a:r>
            <a:r>
              <a:rPr lang="ru-RU" sz="2900" dirty="0" smtClean="0"/>
              <a:t>необходимости отправить пострадавшего в ближайшее лечебное учреждение</a:t>
            </a:r>
            <a:r>
              <a:rPr lang="ru-RU" sz="2900" dirty="0" smtClean="0"/>
              <a:t>.</a:t>
            </a:r>
          </a:p>
          <a:p>
            <a:r>
              <a:rPr lang="ru-RU" sz="2900" dirty="0" smtClean="0"/>
              <a:t/>
            </a:r>
            <a:br>
              <a:rPr lang="ru-RU" sz="2900" dirty="0" smtClean="0"/>
            </a:br>
            <a:r>
              <a:rPr lang="ru-RU" sz="2900" dirty="0" smtClean="0"/>
              <a:t>В </a:t>
            </a:r>
            <a:r>
              <a:rPr lang="ru-RU" sz="2900" dirty="0" smtClean="0"/>
              <a:t>процессе занятий учащиеся должны соблюдать правила личной гигиены, содержать в чистоте свое рабочее место</a:t>
            </a:r>
            <a:r>
              <a:rPr lang="ru-RU" sz="2900" dirty="0" smtClean="0"/>
              <a:t>.</a:t>
            </a:r>
          </a:p>
          <a:p>
            <a:endParaRPr lang="ru-RU" sz="2900" dirty="0" smtClean="0"/>
          </a:p>
          <a:p>
            <a:r>
              <a:rPr lang="ru-RU" sz="2900" dirty="0" smtClean="0"/>
              <a:t>Учащимся </a:t>
            </a:r>
            <a:r>
              <a:rPr lang="ru-RU" sz="2900" dirty="0" smtClean="0"/>
              <a:t>запрещается приносить острые, колющие, режущие и другие опасные для жизни и безопасности предметы, химические вещества</a:t>
            </a:r>
            <a:r>
              <a:rPr lang="ru-RU" sz="2900" dirty="0" smtClean="0"/>
              <a:t>.</a:t>
            </a:r>
          </a:p>
          <a:p>
            <a:r>
              <a:rPr lang="ru-RU" sz="2900" dirty="0" smtClean="0"/>
              <a:t/>
            </a:r>
            <a:br>
              <a:rPr lang="ru-RU" sz="2900" dirty="0" smtClean="0"/>
            </a:br>
            <a:r>
              <a:rPr lang="ru-RU" sz="2900" dirty="0" smtClean="0"/>
              <a:t>Лица</a:t>
            </a:r>
            <a:r>
              <a:rPr lang="ru-RU" sz="2900" dirty="0" smtClean="0"/>
              <a:t>, допустившие невыполнение или нарушение инструкции по охране труда, привлекаются к ответственности, и со всеми учащимися проводится внеплановый инструктаж по охране труда.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Требования безопасности во время проведения учебных занятий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начале учебного года и в начале каждой четверти учитель (классный руководитель) проводит беседы с учащимися о правилах безопасного поведения и техники безопасности во время пребывания на занятиях или проведении различных внешкольных мероприятий.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Столы и стулья расставляются в классе по группам: меньших размеров - ближе к классной доске, больших - дальше. Расстояние между столами должно быть не менее 60 см. Расстояние от окна и внутренних стен класса не менее 70 см. Расстояние от первого стола до классной доски не менее 170-200 см.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867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Для детей с пониженной остротой зрения и слуха столы, независимо от их размера, ставятся впереди. При достаточной коррекции остроты зрения очками учащиеся могут сидеть в любом ряду.</a:t>
            </a:r>
          </a:p>
          <a:p>
            <a:r>
              <a:rPr lang="ru-RU" dirty="0" smtClean="0"/>
              <a:t> Школьников с ревматическими заболеваниями, часто болеющих (ангина, острые воспаления верхних дыхательных путей), необходимо рассаживать дальше от окон. </a:t>
            </a:r>
          </a:p>
          <a:p>
            <a:r>
              <a:rPr lang="ru-RU" dirty="0" smtClean="0"/>
              <a:t>Не менее двух раз за учебный год учащихся, сидящих в 1 и 3 рядах, меняют местами, не нарушая соответствия мебели их росту.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44</TotalTime>
  <Words>558</Words>
  <Application>Microsoft Office PowerPoint</Application>
  <PresentationFormat>Экран (4:3)</PresentationFormat>
  <Paragraphs>49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Городская</vt:lpstr>
      <vt:lpstr>        ИНСТРУКЦИЯ       </vt:lpstr>
      <vt:lpstr>Режим работы учителя</vt:lpstr>
      <vt:lpstr>Перед началом работы необходимо</vt:lpstr>
      <vt:lpstr>ОБЯЗАННОСТИ РАБОТНИКОВ ОБРАЗОВАТЕЛЬНОГО УЧРЕЖДЕНИЯ</vt:lpstr>
      <vt:lpstr>Выполняя трудовые обязанности, соблюдать следующие требования</vt:lpstr>
      <vt:lpstr>ОБЩИЕ ТРЕБОВАНИЯ БЕЗОПАСНОСТИ ПРИ ПРОВЕДЕНИИ ЗАНЯТИЙ.</vt:lpstr>
      <vt:lpstr>Требования безопасности во время проведения учебных занятий</vt:lpstr>
      <vt:lpstr>Слайд 8</vt:lpstr>
      <vt:lpstr>Слайд 9</vt:lpstr>
      <vt:lpstr>Длительность непрерывного применения на уроках различных технических средств обучения </vt:lpstr>
      <vt:lpstr>Требования безопасности в аварийных ситуациях 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ИНСТРУКЦИЯ    по охране труда для руководителя, учителя, специалистов и служащих   </dc:title>
  <dc:creator>007</dc:creator>
  <cp:lastModifiedBy>каб39</cp:lastModifiedBy>
  <cp:revision>7</cp:revision>
  <dcterms:created xsi:type="dcterms:W3CDTF">2014-04-13T10:21:36Z</dcterms:created>
  <dcterms:modified xsi:type="dcterms:W3CDTF">2016-08-24T19:07:42Z</dcterms:modified>
</cp:coreProperties>
</file>