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Дисциплинарная ответственность работников в вопросах и ответах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 опоздание на работу без уважительных причин, срыв учебного процесса в шестых классах, неоднократное нарушение правил внутреннего трудового распорядка, директор школы решил привлечь учителя русского языка Петрову Марью Ивановну к дисциплинарной ответственности. После того, как он взял объяснения с Петровой М. И., ей был объявлен строгий выговор.</a:t>
            </a:r>
          </a:p>
          <a:p>
            <a:r>
              <a:rPr lang="ru-RU" dirty="0" smtClean="0"/>
              <a:t>Законны ли действия директора?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2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Даже если мы предположим, что директором соблюден порядок применения дисциплинарных взысканий – главная его ошибка состоит в том, что он объявляет Петровой М. И. строгий выговор, то есть взыскание, которое не предусмотрено законом.</a:t>
            </a:r>
          </a:p>
          <a:p>
            <a:r>
              <a:rPr lang="ru-RU" dirty="0" smtClean="0"/>
              <a:t>Точно так же не рекомендуем применять к работникам так называемые выговоры с предупреждением, объявление о неполном (полном) служебном несоответствии, предупреждения и т. д.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это вид юридической ответственности (наряду с административной, гражданско-правовой и уголовной), одна из правовых форм воздействия на нарушителей трудовой дисциплины. Основанием для привлечения к дисциплинарной ответственности служит дисциплинарный проступок.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1. Что такое дисциплинарная ответственность работника?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364109"/>
          </a:xfrm>
        </p:spPr>
        <p:txBody>
          <a:bodyPr/>
          <a:lstStyle/>
          <a:p>
            <a:r>
              <a:rPr lang="ru-RU" dirty="0" smtClean="0"/>
              <a:t>неисполнение или ненадлежащее исполнение работником по его вине возложенных на него трудовых обязанностей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42876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2. Что такое дисциплинарный проступок?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5143512"/>
          </a:xfrm>
        </p:spPr>
        <p:txBody>
          <a:bodyPr>
            <a:normAutofit fontScale="32500" lnSpcReduction="20000"/>
          </a:bodyPr>
          <a:lstStyle/>
          <a:p>
            <a:r>
              <a:rPr lang="ru-RU" sz="7400" dirty="0" smtClean="0"/>
              <a:t>1. Неисполнение или ненадлежащее исполнение работником трудовых обязанностей.</a:t>
            </a:r>
          </a:p>
          <a:p>
            <a:r>
              <a:rPr lang="ru-RU" sz="7400" dirty="0" smtClean="0"/>
              <a:t>2. Наличие вины работника. Под виной подразумевается как сознательный умысел (работник осознает нарушение), так и неосторожность (работник не думал о последствиях, но должен был предвидеть, или же предвидел эти последствия, но легкомысленно надеялся их предотвратить). Если же работник не мог исполнить надлежащим образом свою трудовую функцию из-за того, что работодатель не создал для этого условий – то привлекать к ответственности работника уже нельзя.</a:t>
            </a:r>
          </a:p>
          <a:p>
            <a:r>
              <a:rPr lang="ru-RU" sz="7400" dirty="0" smtClean="0"/>
              <a:t>3. Работником не исполнены именно трудовые обязанности.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857256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3. При </a:t>
            </a:r>
            <a:r>
              <a:rPr lang="ru-RU" sz="2800" b="1" dirty="0" smtClean="0"/>
              <a:t>каких условиях работник может быть привлечён к дисциплинарной ответственности?</a:t>
            </a: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42915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1) замечание;</a:t>
            </a:r>
          </a:p>
          <a:p>
            <a:r>
              <a:rPr lang="ru-RU" dirty="0" smtClean="0"/>
              <a:t>2) выговор;</a:t>
            </a:r>
          </a:p>
          <a:p>
            <a:r>
              <a:rPr lang="ru-RU" dirty="0" smtClean="0"/>
              <a:t>3) увольнение по соответствующим основаниям </a:t>
            </a:r>
            <a:endParaRPr lang="ru-RU" dirty="0" smtClean="0"/>
          </a:p>
          <a:p>
            <a:r>
              <a:rPr lang="ru-RU" b="1" dirty="0" smtClean="0"/>
              <a:t>Это важно! </a:t>
            </a:r>
            <a:r>
              <a:rPr lang="ru-RU" dirty="0" smtClean="0"/>
              <a:t>За каждый дисциплинарный проступок к работнику может быть применено только одно дисциплинарное взыскание с учетом тяжести совершенного проступка. Недопустимо за один проступок одновременно объявлять выговор, лишать премии, увольнять и т. д.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4. </a:t>
            </a:r>
            <a:r>
              <a:rPr lang="ru-RU" b="1" dirty="0" smtClean="0"/>
              <a:t>Какие взыскания можно применить за совершение дисциплинарного проступка?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 применения дисциплинарного взыскания работодатель должен затребовать от работника письменное объяснение. Если по истечении двух рабочих дней указанное объяснение работником не предоставлено, то составляется соответствующий акт.</a:t>
            </a:r>
          </a:p>
          <a:p>
            <a:r>
              <a:rPr lang="ru-RU" dirty="0" smtClean="0"/>
              <a:t>Дисциплинарное взыскание не может быть применено позднее шести месяцев со дня совершения проступка,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5. </a:t>
            </a:r>
            <a:r>
              <a:rPr lang="ru-RU" b="1" dirty="0" smtClean="0"/>
              <a:t>Каков порядок применения дисциплинарных взысканий?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Приказ (распоряжение) работодателя о применении дисциплинарного взыскания объявляется работнику под роспись в течение трех рабочих дней со дня его издания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В конце июля директор школы связался по телефону с учителем и потребовал, чтобы он вышел на работу и подготовил закрепленный за ним кабинет к приемке в течение недели. Учитель объяснил, что находится в отпуске и сможет выйти на работу только через три недели, то есть в середине августа. Директор настаивал, чтобы учитель появился на рабочем месте немедленно, в противном случае он будет привлечен к дисциплинарной ответственности за то, что не выполнил распоряжения работодателя, не подготовил кабинет к новому учебному году, хотя за заведование кабинетом он получает доплату.</a:t>
            </a:r>
          </a:p>
          <a:p>
            <a:r>
              <a:rPr lang="ru-RU" dirty="0" smtClean="0"/>
              <a:t>Можно ли привлечь учителя к дисциплинарной ответственности за то, что в период отпуска он не выполнил названные требования работодателя?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Тест «проверьте себя»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</a:t>
            </a:r>
            <a:r>
              <a:rPr lang="ru-RU" dirty="0" smtClean="0"/>
              <a:t>итуация 1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 </a:t>
            </a:r>
            <a:r>
              <a:rPr lang="ru-RU" dirty="0" smtClean="0"/>
              <a:t>Действительно, работодатель вправе требовать от работника исполнения им трудовых обязанностей. Но для того, чтобы выполнить требования директора, учитель, находящийся в ежегодном оплачиваемом отпуске, должен был прервать этот отпуск</a:t>
            </a:r>
            <a:r>
              <a:rPr lang="ru-RU" dirty="0" smtClean="0"/>
              <a:t>. </a:t>
            </a:r>
            <a:r>
              <a:rPr lang="ru-RU" dirty="0" smtClean="0"/>
              <a:t>В соответствии со статьей 125 Трудового кодекса РФ, отзыв работника из отпуска допускается только с его согласия. Следовательно, нельзя без согласия учителя на отзыв требовать его присутствия на работе в начале августа. Директор не должен привлекать работника к дисциплинарной ответственности в силу того, что требование прервать отпуск без согласия на то работника не основано на законе.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</TotalTime>
  <Words>664</Words>
  <PresentationFormat>Экран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Дисциплинарная ответственность работников в вопросах и ответах </vt:lpstr>
      <vt:lpstr>1. Что такое дисциплинарная ответственность работника? </vt:lpstr>
      <vt:lpstr>2. Что такое дисциплинарный проступок? </vt:lpstr>
      <vt:lpstr>3. При каких условиях работник может быть привлечён к дисциплинарной ответственности?</vt:lpstr>
      <vt:lpstr>4. Какие взыскания можно применить за совершение дисциплинарного проступка? </vt:lpstr>
      <vt:lpstr>5. Каков порядок применения дисциплинарных взысканий? </vt:lpstr>
      <vt:lpstr>Слайд 7</vt:lpstr>
      <vt:lpstr>Тест «проверьте себя» Ситуация 1</vt:lpstr>
      <vt:lpstr>Слайд 9</vt:lpstr>
      <vt:lpstr>Ситуация 2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Дисциплинарная ответственность работников в вопросах и ответах </dc:title>
  <dc:creator>007</dc:creator>
  <cp:lastModifiedBy>007</cp:lastModifiedBy>
  <cp:revision>3</cp:revision>
  <dcterms:created xsi:type="dcterms:W3CDTF">2015-10-04T07:39:39Z</dcterms:created>
  <dcterms:modified xsi:type="dcterms:W3CDTF">2015-10-04T08:03:19Z</dcterms:modified>
</cp:coreProperties>
</file>