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63" r:id="rId4"/>
    <p:sldId id="264" r:id="rId5"/>
    <p:sldId id="265" r:id="rId6"/>
    <p:sldId id="266" r:id="rId7"/>
    <p:sldId id="258" r:id="rId8"/>
    <p:sldId id="259" r:id="rId9"/>
    <p:sldId id="260" r:id="rId10"/>
    <p:sldId id="25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-18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148DB-74FF-4614-A958-6B7623E71573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C59F33-0410-4987-B0CD-F9FD16DC4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464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ru-RU" b="1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Премия Главы города Перми «Золотой резерв» </a:t>
            </a:r>
            <a:r>
              <a:rPr lang="ru-RU" sz="1200" b="1" u="sng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+mn-ea"/>
                <a:cs typeface="+mn-cs"/>
              </a:rPr>
              <a:t>присуждается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одаренным, талантливым учащимся, отразившим результаты своих достижений в «Электронном портфолио школьника».</a:t>
            </a:r>
            <a:endParaRPr lang="ru-RU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ru-RU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Цель присуждения Премии: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628650" lvl="1" indent="-171450">
              <a:buFontTx/>
              <a:buChar char="-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стимулирование интеллектуальной, творческой и социальной активности, </a:t>
            </a:r>
          </a:p>
          <a:p>
            <a:pPr marL="628650" lvl="1" indent="-171450">
              <a:buFontTx/>
              <a:buChar char="-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материальная поддержка одаренных и талантливых обучающихся общеобразовательных учреждений, </a:t>
            </a:r>
          </a:p>
          <a:p>
            <a:pPr marL="628650" lvl="1" indent="-171450">
              <a:buFontTx/>
              <a:buChar char="-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создание условий для осознанного выбора одаренными школьниками города Перми профессиональной траектории и дальнейшей реализации своего потенциала в условиях экономики муниципалитета.</a:t>
            </a:r>
          </a:p>
          <a:p>
            <a:pPr lvl="1"/>
            <a:r>
              <a:rPr lang="ru-RU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Механизм отбора учеников – </a:t>
            </a:r>
            <a:r>
              <a:rPr lang="ru-RU" sz="1200" b="1" u="non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лидирующие позиции в электронном портфолио школьников по пяти номинациям: «Интеллект», «Художественное творчество», «Техническое творчество», «Спорт», «Социальная деятельность».</a:t>
            </a:r>
            <a:endParaRPr lang="ru-RU" sz="1050" b="1" u="non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98593-7C19-4713-9000-E0978DD3032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792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0" dirty="0" smtClean="0"/>
              <a:t>Кандидаты отбираются </a:t>
            </a:r>
            <a:r>
              <a:rPr lang="ru-RU" b="0" u="sng" dirty="0" smtClean="0"/>
              <a:t>по пяти номинациям Портфолио</a:t>
            </a:r>
            <a:r>
              <a:rPr lang="ru-RU" b="0" dirty="0" smtClean="0"/>
              <a:t>: </a:t>
            </a:r>
          </a:p>
          <a:p>
            <a:r>
              <a:rPr lang="ru-RU" b="1" u="sng" dirty="0" smtClean="0"/>
              <a:t>Отбор кандидатов осуществляется с 1 мая года, в котором назначается выплата премий</a:t>
            </a:r>
          </a:p>
          <a:p>
            <a:r>
              <a:rPr lang="ru-RU" b="0" u="none" dirty="0" smtClean="0"/>
              <a:t>по результатам:</a:t>
            </a:r>
          </a:p>
          <a:p>
            <a:r>
              <a:rPr lang="ru-RU" b="0" u="none" dirty="0" smtClean="0"/>
              <a:t>- деятельности и участия в мероприятиях</a:t>
            </a:r>
            <a:r>
              <a:rPr lang="ru-RU" b="0" u="none" baseline="0" dirty="0" smtClean="0"/>
              <a:t> </a:t>
            </a:r>
            <a:r>
              <a:rPr lang="ru-RU" b="0" u="none" dirty="0" smtClean="0"/>
              <a:t>за текущий учебный год;</a:t>
            </a:r>
          </a:p>
          <a:p>
            <a:r>
              <a:rPr lang="ru-RU" b="0" u="none" dirty="0" smtClean="0"/>
              <a:t>- рассмотрения раздела Профи: информации о пройденных пробах и практиках, разработанных проектах.</a:t>
            </a:r>
          </a:p>
          <a:p>
            <a:r>
              <a:rPr lang="ru-RU" b="1" dirty="0" smtClean="0"/>
              <a:t>Премию получат 100 обучающихся</a:t>
            </a:r>
            <a:r>
              <a:rPr lang="ru-RU" b="0" dirty="0" smtClean="0"/>
              <a:t>:</a:t>
            </a:r>
          </a:p>
          <a:p>
            <a:r>
              <a:rPr lang="ru-RU" b="0" u="sng" dirty="0" smtClean="0"/>
              <a:t>По результатам общегородского рейтинга Портфолио </a:t>
            </a:r>
            <a:r>
              <a:rPr lang="ru-RU" b="0" dirty="0" smtClean="0"/>
              <a:t>Комиссия отбирает </a:t>
            </a:r>
          </a:p>
          <a:p>
            <a:r>
              <a:rPr lang="ru-RU" b="0" dirty="0" smtClean="0"/>
              <a:t>по </a:t>
            </a:r>
            <a:r>
              <a:rPr lang="ru-RU" b="0" u="sng" dirty="0" smtClean="0"/>
              <a:t>15 кандидатов </a:t>
            </a:r>
            <a:r>
              <a:rPr lang="ru-RU" b="0" dirty="0" smtClean="0"/>
              <a:t>в номинациях: «Художественное творчество», «Техническое творчество», «Спорт», «Социальная деятельность», </a:t>
            </a:r>
          </a:p>
          <a:p>
            <a:r>
              <a:rPr lang="ru-RU" b="0" dirty="0" smtClean="0"/>
              <a:t>набравших наибольшее количество баллов и занимающих в рейтинге с 1 по 10 место.</a:t>
            </a:r>
          </a:p>
          <a:p>
            <a:r>
              <a:rPr lang="ru-RU" b="0" dirty="0" smtClean="0"/>
              <a:t>В номинации «Интеллект» Комиссией </a:t>
            </a:r>
            <a:r>
              <a:rPr lang="ru-RU" b="0" u="sng" dirty="0" smtClean="0"/>
              <a:t>отбирается 40 </a:t>
            </a:r>
            <a:r>
              <a:rPr lang="ru-RU" b="0" dirty="0" smtClean="0"/>
              <a:t>кандидатов: </a:t>
            </a:r>
          </a:p>
          <a:p>
            <a:r>
              <a:rPr lang="ru-RU" b="0" dirty="0" smtClean="0"/>
              <a:t>20 кандидатов по физико-математическому и естественно-научному направлению, </a:t>
            </a:r>
          </a:p>
          <a:p>
            <a:r>
              <a:rPr lang="ru-RU" b="0" dirty="0" smtClean="0"/>
              <a:t>20 кандидатов - по гуманитарному направлению.</a:t>
            </a:r>
          </a:p>
          <a:p>
            <a:endParaRPr lang="ru-RU" b="1" dirty="0" smtClean="0"/>
          </a:p>
          <a:p>
            <a:r>
              <a:rPr lang="ru-RU" b="1" dirty="0" smtClean="0"/>
              <a:t>Состав комиссии формируется из числа:</a:t>
            </a:r>
          </a:p>
          <a:p>
            <a:r>
              <a:rPr lang="ru-RU" b="1" dirty="0" smtClean="0"/>
              <a:t>представителей общественности;</a:t>
            </a:r>
          </a:p>
          <a:p>
            <a:r>
              <a:rPr lang="ru-RU" b="1" dirty="0" smtClean="0"/>
              <a:t>представителей</a:t>
            </a:r>
            <a:r>
              <a:rPr lang="ru-RU" b="1" baseline="0" dirty="0" smtClean="0"/>
              <a:t> социальных партнеров – крупных предприятий города;</a:t>
            </a:r>
            <a:endParaRPr lang="ru-RU" b="1" dirty="0" smtClean="0"/>
          </a:p>
          <a:p>
            <a:r>
              <a:rPr lang="ru-RU" b="1" dirty="0" smtClean="0"/>
              <a:t>представителей администрации города Перми.</a:t>
            </a:r>
          </a:p>
          <a:p>
            <a:endParaRPr lang="ru-RU" b="1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D9C048-2476-400B-B383-021B4D70B9FA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998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Процедура</a:t>
            </a:r>
            <a:r>
              <a:rPr lang="ru-RU" b="1" baseline="0" dirty="0" smtClean="0"/>
              <a:t> присуждения </a:t>
            </a:r>
            <a:r>
              <a:rPr lang="ru-RU" b="1" baseline="0" smtClean="0"/>
              <a:t>Премии:</a:t>
            </a:r>
            <a:endParaRPr lang="ru-RU" b="1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D9C048-2476-400B-B383-021B4D70B9FA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555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37115" y="5514801"/>
            <a:ext cx="7772400" cy="50648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https</a:t>
            </a:r>
            <a:r>
              <a:rPr lang="en-US" b="1" dirty="0"/>
              <a:t>://</a:t>
            </a:r>
            <a:r>
              <a:rPr lang="en-US" b="1" dirty="0" smtClean="0"/>
              <a:t>portfolioperm.ru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 </a:t>
            </a:r>
            <a:endParaRPr lang="ru-RU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021288"/>
            <a:ext cx="8072437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C:\Users\shveina-ss\Desktop\дизайн портфолио\Новый рисунок (3)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0"/>
            <a:ext cx="8035587" cy="5085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7066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5999" y="404664"/>
            <a:ext cx="8229600" cy="532859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Сумма выплаты – 25 000 рублей </a:t>
            </a:r>
            <a:br>
              <a:rPr lang="ru-RU" b="1" dirty="0" smtClean="0"/>
            </a:br>
            <a:r>
              <a:rPr lang="ru-RU" b="1" dirty="0" smtClean="0"/>
              <a:t>единоразово</a:t>
            </a:r>
          </a:p>
          <a:p>
            <a:endParaRPr lang="ru-RU" b="1" dirty="0" smtClean="0"/>
          </a:p>
          <a:p>
            <a:endParaRPr lang="ru-RU" b="1" dirty="0"/>
          </a:p>
          <a:p>
            <a:r>
              <a:rPr lang="ru-RU" b="1" dirty="0" smtClean="0"/>
              <a:t>Возможность стать номинантом </a:t>
            </a:r>
            <a:br>
              <a:rPr lang="ru-RU" b="1" dirty="0" smtClean="0"/>
            </a:br>
            <a:r>
              <a:rPr lang="ru-RU" b="1" dirty="0" smtClean="0"/>
              <a:t>Премии ежегодно</a:t>
            </a:r>
          </a:p>
          <a:p>
            <a:endParaRPr lang="ru-RU" b="1" dirty="0" smtClean="0"/>
          </a:p>
          <a:p>
            <a:endParaRPr lang="ru-RU" b="1" dirty="0"/>
          </a:p>
          <a:p>
            <a:r>
              <a:rPr lang="ru-RU" b="1" dirty="0" smtClean="0"/>
              <a:t>Возможность получения </a:t>
            </a:r>
            <a:br>
              <a:rPr lang="ru-RU" b="1" dirty="0" smtClean="0"/>
            </a:br>
            <a:r>
              <a:rPr lang="ru-RU" b="1" dirty="0" smtClean="0"/>
              <a:t>выпускниками,  окончившими</a:t>
            </a:r>
            <a:br>
              <a:rPr lang="ru-RU" b="1" dirty="0" smtClean="0"/>
            </a:br>
            <a:r>
              <a:rPr lang="ru-RU" b="1" dirty="0" smtClean="0"/>
              <a:t> 11 класс</a:t>
            </a:r>
            <a:endParaRPr lang="ru-RU" b="1" dirty="0"/>
          </a:p>
          <a:p>
            <a:endParaRPr lang="ru-RU" b="1" dirty="0" smtClean="0"/>
          </a:p>
          <a:p>
            <a:endParaRPr lang="ru-RU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021288"/>
            <a:ext cx="8072437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https://yt3.ggpht.com/-m8BmbY6RpZY/AAAAAAAAAAI/AAAAAAAAAAA/FDYD1RJ5bak/s900-c-k-no-mo-rj-c0xffffff/phot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04664"/>
            <a:ext cx="1512168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icon-icons.com/icons2/70/PNG/512/calendar_1412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295262"/>
            <a:ext cx="1495265" cy="1495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utoShape 6" descr="https://anzhelikailina-mrshbor.edumsko.ru/uploads/8000/27533/section/459152/.thumbs/obrazovanie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6" name="Picture 8" descr="https://anzhelikailina-mrshbor.edumsko.ru/uploads/8000/27533/section/459152/.thumbs/obrazovani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992" y="3933056"/>
            <a:ext cx="1301440" cy="1858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6633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021288"/>
            <a:ext cx="8072437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761578" y="2348880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ru-RU" sz="2700" b="1" dirty="0"/>
              <a:t>Система Портфолио состоит из набора личных кабинетов</a:t>
            </a:r>
            <a:r>
              <a:rPr lang="ru-RU" sz="2700" b="1" dirty="0" smtClean="0"/>
              <a:t>:</a:t>
            </a:r>
            <a:br>
              <a:rPr lang="ru-RU" sz="2700" b="1" dirty="0" smtClean="0"/>
            </a:br>
            <a:r>
              <a:rPr lang="ru-RU" sz="2700" b="1" dirty="0"/>
              <a:t/>
            </a:r>
            <a:br>
              <a:rPr lang="ru-RU" sz="2700" b="1" dirty="0"/>
            </a:br>
            <a:r>
              <a:rPr lang="ru-RU" sz="2700" dirty="0"/>
              <a:t>кабинет ученика</a:t>
            </a:r>
            <a:r>
              <a:rPr lang="ru-RU" sz="2700" dirty="0" smtClean="0"/>
              <a:t>;</a:t>
            </a:r>
            <a:br>
              <a:rPr lang="ru-RU" sz="2700" dirty="0" smtClean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>кабинет образовательной организации</a:t>
            </a:r>
            <a:r>
              <a:rPr lang="ru-RU" sz="2700" dirty="0" smtClean="0"/>
              <a:t>;</a:t>
            </a:r>
            <a:br>
              <a:rPr lang="ru-RU" sz="2700" dirty="0" smtClean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>кабинет </a:t>
            </a:r>
            <a:r>
              <a:rPr lang="ru-RU" sz="2700" dirty="0" err="1"/>
              <a:t>Тьютора</a:t>
            </a:r>
            <a:r>
              <a:rPr lang="ru-RU" sz="2700" dirty="0"/>
              <a:t> (куратора</a:t>
            </a:r>
            <a:r>
              <a:rPr lang="ru-RU" sz="2700" dirty="0" smtClean="0"/>
              <a:t>);</a:t>
            </a:r>
            <a:br>
              <a:rPr lang="ru-RU" sz="2700" dirty="0" smtClean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>кабинет муниципального органа управления образованием</a:t>
            </a:r>
            <a:r>
              <a:rPr lang="ru-RU" sz="2700" dirty="0" smtClean="0"/>
              <a:t>;</a:t>
            </a:r>
            <a:br>
              <a:rPr lang="ru-RU" sz="2700" dirty="0" smtClean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/>
              <a:t>кабинет Администратора информационной системы.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7737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021288"/>
            <a:ext cx="8072437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126560" cy="578495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/>
              <a:t>КАБИНЕТ УЧЕНИКА: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1136156"/>
            <a:ext cx="769935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Раздел КАПИТАЛ – основной раздел портфолио</a:t>
            </a:r>
            <a:r>
              <a:rPr lang="ru-RU" dirty="0"/>
              <a:t>, </a:t>
            </a:r>
            <a:r>
              <a:rPr lang="ru-RU" dirty="0" smtClean="0"/>
              <a:t>включает оцифрованные </a:t>
            </a:r>
          </a:p>
          <a:p>
            <a:pPr algn="ctr"/>
            <a:r>
              <a:rPr lang="ru-RU" dirty="0" smtClean="0"/>
              <a:t>документы </a:t>
            </a:r>
            <a:r>
              <a:rPr lang="ru-RU" dirty="0"/>
              <a:t>(фотографии, скан-копии), </a:t>
            </a:r>
            <a:endParaRPr lang="ru-RU" dirty="0" smtClean="0"/>
          </a:p>
          <a:p>
            <a:pPr algn="ctr"/>
            <a:r>
              <a:rPr lang="ru-RU" dirty="0" smtClean="0"/>
              <a:t>подтверждающие достижения </a:t>
            </a:r>
            <a:r>
              <a:rPr lang="ru-RU" dirty="0"/>
              <a:t>учеников </a:t>
            </a:r>
            <a:endParaRPr lang="ru-RU" dirty="0" smtClean="0"/>
          </a:p>
          <a:p>
            <a:pPr algn="ctr"/>
            <a:r>
              <a:rPr lang="ru-RU" dirty="0" smtClean="0"/>
              <a:t>(</a:t>
            </a:r>
            <a:r>
              <a:rPr lang="ru-RU" dirty="0"/>
              <a:t>грамоты, дипломы, свидетельства, сертификаты</a:t>
            </a:r>
            <a:r>
              <a:rPr lang="ru-RU" dirty="0" smtClean="0"/>
              <a:t>) по пяти номинациям:</a:t>
            </a:r>
          </a:p>
          <a:p>
            <a:endParaRPr lang="ru-RU" b="1" dirty="0"/>
          </a:p>
          <a:p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910428"/>
            <a:ext cx="1350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ИНТЕЛЛЕКТ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105134" y="2771927"/>
            <a:ext cx="21118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ХУДОЖЕСТВЕННОЕ </a:t>
            </a:r>
          </a:p>
          <a:p>
            <a:pPr algn="ctr"/>
            <a:r>
              <a:rPr lang="ru-RU" b="1" dirty="0" smtClean="0"/>
              <a:t>ТВОРЧЕСТВО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272715" y="2771928"/>
            <a:ext cx="16387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ТЕХНИЧЕСКОЕ</a:t>
            </a:r>
            <a:r>
              <a:rPr lang="ru-RU" dirty="0" smtClean="0"/>
              <a:t> </a:t>
            </a:r>
          </a:p>
          <a:p>
            <a:pPr algn="ctr"/>
            <a:r>
              <a:rPr lang="ru-RU" b="1" dirty="0" smtClean="0"/>
              <a:t>ТВОРЧЕСТВО</a:t>
            </a:r>
            <a:endParaRPr lang="ru-R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079038" y="2921616"/>
            <a:ext cx="844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СПОРТ</a:t>
            </a:r>
            <a:endParaRPr lang="ru-R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076186" y="2775479"/>
            <a:ext cx="17470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/>
              <a:t>СОЦИАЛЬНАЯ </a:t>
            </a:r>
          </a:p>
          <a:p>
            <a:pPr algn="ctr"/>
            <a:r>
              <a:rPr lang="ru-RU" b="1" dirty="0" smtClean="0"/>
              <a:t>ДЕЯТЕЛЬНОСТЬ</a:t>
            </a:r>
            <a:endParaRPr lang="ru-RU" b="1" dirty="0"/>
          </a:p>
        </p:txBody>
      </p:sp>
      <p:sp>
        <p:nvSpPr>
          <p:cNvPr id="7" name="Стрелка вниз 6"/>
          <p:cNvSpPr/>
          <p:nvPr/>
        </p:nvSpPr>
        <p:spPr>
          <a:xfrm>
            <a:off x="1161453" y="2337692"/>
            <a:ext cx="171193" cy="437787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3075467" y="2344648"/>
            <a:ext cx="171193" cy="437787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4920913" y="2318946"/>
            <a:ext cx="171193" cy="437787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6415480" y="2321593"/>
            <a:ext cx="171193" cy="437787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7864129" y="2310811"/>
            <a:ext cx="171193" cy="437787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59849" y="4077071"/>
            <a:ext cx="79236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ВАЖНО: наименование мероприятия выбирается из исчерпывающего списка мероприятий. </a:t>
            </a:r>
            <a:br>
              <a:rPr lang="ru-RU" sz="2000" b="1" dirty="0" smtClean="0"/>
            </a:br>
            <a:r>
              <a:rPr lang="ru-RU" sz="2000" b="1" u="sng" dirty="0" smtClean="0"/>
              <a:t>Если мероприятия нет в списке – выбирать ПРОЧИЕ МЕРОПРИЯТИЯ</a:t>
            </a:r>
            <a:endParaRPr lang="ru-RU" sz="2000" b="1" u="sng" dirty="0"/>
          </a:p>
        </p:txBody>
      </p:sp>
    </p:spTree>
    <p:extLst>
      <p:ext uri="{BB962C8B-B14F-4D97-AF65-F5344CB8AC3E}">
        <p14:creationId xmlns:p14="http://schemas.microsoft.com/office/powerpoint/2010/main" val="2424456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021288"/>
            <a:ext cx="8072437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126560" cy="578495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/>
              <a:t>Раздел ПРОФИ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124744"/>
            <a:ext cx="756084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ea typeface="Calibri"/>
              </a:rPr>
              <a:t>информация </a:t>
            </a:r>
            <a:r>
              <a:rPr lang="ru-RU" sz="2400" dirty="0">
                <a:ea typeface="Calibri"/>
              </a:rPr>
              <a:t>о пройденных курсах по </a:t>
            </a:r>
            <a:r>
              <a:rPr lang="ru-RU" sz="2400" dirty="0" smtClean="0">
                <a:ea typeface="Calibri"/>
              </a:rPr>
              <a:t>выбору;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ea typeface="Calibri"/>
              </a:rPr>
              <a:t>профессиональных </a:t>
            </a:r>
            <a:r>
              <a:rPr lang="ru-RU" sz="2400" dirty="0">
                <a:ea typeface="Calibri"/>
              </a:rPr>
              <a:t>пробах и </a:t>
            </a:r>
            <a:r>
              <a:rPr lang="ru-RU" sz="2400" dirty="0" smtClean="0">
                <a:ea typeface="Calibri"/>
              </a:rPr>
              <a:t>практиках;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ea typeface="Calibri"/>
              </a:rPr>
              <a:t>соглашениях</a:t>
            </a:r>
            <a:r>
              <a:rPr lang="ru-RU" sz="2400" dirty="0">
                <a:ea typeface="Calibri"/>
              </a:rPr>
              <a:t>, заключенных </a:t>
            </a:r>
            <a:r>
              <a:rPr lang="ru-RU" sz="2400" dirty="0" smtClean="0">
                <a:ea typeface="Calibri"/>
              </a:rPr>
              <a:t>с предприятием;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ea typeface="Calibri"/>
              </a:rPr>
              <a:t>отзывы </a:t>
            </a:r>
            <a:r>
              <a:rPr lang="ru-RU" sz="2400" dirty="0">
                <a:ea typeface="Calibri"/>
              </a:rPr>
              <a:t>от </a:t>
            </a:r>
            <a:r>
              <a:rPr lang="ru-RU" sz="2400" dirty="0" smtClean="0">
                <a:ea typeface="Calibri"/>
              </a:rPr>
              <a:t>предприятия;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ea typeface="Calibri"/>
              </a:rPr>
              <a:t>анкета </a:t>
            </a:r>
            <a:r>
              <a:rPr lang="ru-RU" sz="2400" dirty="0">
                <a:ea typeface="Calibri"/>
              </a:rPr>
              <a:t>«</a:t>
            </a:r>
            <a:r>
              <a:rPr lang="ru-RU" sz="2400" dirty="0" err="1" smtClean="0">
                <a:ea typeface="Calibri"/>
              </a:rPr>
              <a:t>Профстратегия</a:t>
            </a:r>
            <a:r>
              <a:rPr lang="ru-RU" sz="2400" dirty="0" smtClean="0">
                <a:ea typeface="Calibri"/>
              </a:rPr>
              <a:t>»;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ea typeface="Calibri"/>
              </a:rPr>
              <a:t>информация о профильных </a:t>
            </a:r>
            <a:r>
              <a:rPr lang="ru-RU" sz="2400" dirty="0">
                <a:ea typeface="Calibri"/>
              </a:rPr>
              <a:t>олимпиадах высших учебных заведений, в которых принял участие </a:t>
            </a:r>
            <a:r>
              <a:rPr lang="ru-RU" sz="2400" dirty="0" smtClean="0">
                <a:ea typeface="Calibri"/>
              </a:rPr>
              <a:t>обучающийся</a:t>
            </a:r>
            <a:endParaRPr lang="ru-RU" sz="2400" dirty="0">
              <a:effectLst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4070578"/>
            <a:ext cx="7776864" cy="1878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9556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4397" y="260648"/>
            <a:ext cx="8229600" cy="547260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</a:rPr>
              <a:t>Куратор (</a:t>
            </a:r>
            <a:r>
              <a:rPr lang="ru-RU" dirty="0" err="1">
                <a:solidFill>
                  <a:srgbClr val="000000"/>
                </a:solidFill>
              </a:rPr>
              <a:t>тьютор</a:t>
            </a:r>
            <a:r>
              <a:rPr lang="ru-RU" dirty="0">
                <a:solidFill>
                  <a:srgbClr val="000000"/>
                </a:solidFill>
              </a:rPr>
              <a:t>):</a:t>
            </a:r>
          </a:p>
          <a:p>
            <a:pPr marL="0" indent="0">
              <a:buNone/>
            </a:pPr>
            <a:r>
              <a:rPr lang="ru-RU" i="1" dirty="0">
                <a:solidFill>
                  <a:srgbClr val="767171"/>
                </a:solidFill>
              </a:rPr>
              <a:t>Желательно классный </a:t>
            </a:r>
            <a:r>
              <a:rPr lang="ru-RU" i="1" dirty="0" smtClean="0">
                <a:solidFill>
                  <a:srgbClr val="767171"/>
                </a:solidFill>
              </a:rPr>
              <a:t>руководитель</a:t>
            </a:r>
          </a:p>
          <a:p>
            <a:pPr marL="0" indent="0">
              <a:buNone/>
            </a:pPr>
            <a:endParaRPr lang="ru-RU" i="1" dirty="0">
              <a:solidFill>
                <a:srgbClr val="767171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</a:rPr>
              <a:t>1. Проверяет, корректирует и одобряет достижения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</a:rPr>
              <a:t>2. Может сам добавлять достижения ученикам</a:t>
            </a: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</a:rPr>
              <a:t>3. Проверяет и одобряет прохождения курсов и </a:t>
            </a:r>
            <a:r>
              <a:rPr lang="ru-RU" dirty="0" err="1">
                <a:solidFill>
                  <a:srgbClr val="000000"/>
                </a:solidFill>
              </a:rPr>
              <a:t>профпроб</a:t>
            </a:r>
            <a:endParaRPr lang="ru-RU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</a:rPr>
              <a:t>4. Может добавлять соглашения с </a:t>
            </a:r>
            <a:r>
              <a:rPr lang="ru-RU" dirty="0" err="1">
                <a:solidFill>
                  <a:srgbClr val="000000"/>
                </a:solidFill>
              </a:rPr>
              <a:t>соцпартнёрами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021288"/>
            <a:ext cx="8072437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449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 smtClean="0"/>
              <a:t>Администратор в школе:</a:t>
            </a:r>
          </a:p>
          <a:p>
            <a:pPr marL="0" indent="0">
              <a:buNone/>
            </a:pPr>
            <a:r>
              <a:rPr lang="ru-RU" dirty="0" smtClean="0"/>
              <a:t>1</a:t>
            </a:r>
            <a:r>
              <a:rPr lang="ru-RU" dirty="0"/>
              <a:t>. Принимает заявки на зачисление</a:t>
            </a:r>
          </a:p>
          <a:p>
            <a:pPr marL="0" indent="0">
              <a:buNone/>
            </a:pPr>
            <a:r>
              <a:rPr lang="ru-RU" dirty="0"/>
              <a:t>2. Создает и подтверждает заявки на отчисление</a:t>
            </a:r>
          </a:p>
          <a:p>
            <a:pPr marL="0" indent="0">
              <a:buNone/>
            </a:pPr>
            <a:r>
              <a:rPr lang="ru-RU" dirty="0"/>
              <a:t>3. Может добавлять учеников в базу</a:t>
            </a:r>
          </a:p>
          <a:p>
            <a:pPr marL="0" indent="0">
              <a:buNone/>
            </a:pPr>
            <a:r>
              <a:rPr lang="ru-RU" dirty="0"/>
              <a:t>4. Редактирует каталог курсов по выбору</a:t>
            </a:r>
          </a:p>
          <a:p>
            <a:pPr marL="0" indent="0">
              <a:buNone/>
            </a:pPr>
            <a:r>
              <a:rPr lang="ru-RU" dirty="0"/>
              <a:t>5. Может добавлять классы</a:t>
            </a:r>
          </a:p>
          <a:p>
            <a:pPr marL="0" indent="0">
              <a:buNone/>
            </a:pPr>
            <a:r>
              <a:rPr lang="ru-RU" dirty="0"/>
              <a:t>6. Добавляет и назначает классам кураторов (</a:t>
            </a:r>
            <a:r>
              <a:rPr lang="ru-RU" dirty="0" err="1"/>
              <a:t>тьюторов</a:t>
            </a:r>
            <a:r>
              <a:rPr lang="ru-RU" dirty="0"/>
              <a:t>)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021288"/>
            <a:ext cx="8072437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0654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Премия Главы города Перми </a:t>
            </a:r>
            <a:br>
              <a:rPr lang="ru-RU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«Золотой резерв»</a:t>
            </a:r>
            <a:endParaRPr lang="ru-RU" sz="3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Picture 4" descr="http://www.demicco.com/wp-content/uploads/2010/06/Landing-pag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175" y="998426"/>
            <a:ext cx="1431961" cy="1652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883060" y="1200878"/>
            <a:ext cx="6865404" cy="144960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Цель: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удержание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одаренных и талантливых учеников, развитие их потенциала в условиях экономики муниципалитета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2900547"/>
            <a:ext cx="6325463" cy="120092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Механизм отбора:</a:t>
            </a:r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рейтинг электронного портфолио школьника по пяти номинациям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417" y="2765900"/>
            <a:ext cx="1530976" cy="147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410" y="6215082"/>
            <a:ext cx="8072494" cy="642918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918854" y="4480254"/>
            <a:ext cx="6867333" cy="1469026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Одаренным, талантливым учащимся 8-11 классов, добившимся качественных успехов в мероприятиях различных уровней, ориентированным на дальнейшее обучение и работу в городе</a:t>
            </a:r>
            <a:endParaRPr lang="ru-RU" sz="2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26" name="Picture 2" descr="http://vcnmo.ru/upload/iblock/40b/40b85e45bcd6ff6889894c9b30b6a642.jpe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087" y="4604923"/>
            <a:ext cx="1224136" cy="1219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35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Documents and Settings\shveina-ss\Рабочий стол\infographic-template-for-business_23-214750880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040" y="980729"/>
            <a:ext cx="8424936" cy="5877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08720"/>
          </a:xfrm>
          <a:solidFill>
            <a:srgbClr val="FFC000"/>
          </a:solidFill>
        </p:spPr>
        <p:txBody>
          <a:bodyPr>
            <a:noAutofit/>
          </a:bodyPr>
          <a:lstStyle/>
          <a:p>
            <a:pPr algn="l"/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Итоговое количество получателей </a:t>
            </a:r>
            <a:r>
              <a:rPr lang="ru-R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Премии </a:t>
            </a: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Главы города Перми «Золотой резерв»</a:t>
            </a:r>
            <a:b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dirty="0"/>
          </a:p>
        </p:txBody>
      </p:sp>
      <p:sp>
        <p:nvSpPr>
          <p:cNvPr id="11" name="Овал 10"/>
          <p:cNvSpPr/>
          <p:nvPr/>
        </p:nvSpPr>
        <p:spPr>
          <a:xfrm>
            <a:off x="1403648" y="1340768"/>
            <a:ext cx="1296144" cy="122413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Всего </a:t>
            </a:r>
            <a:r>
              <a:rPr lang="ru-RU" sz="24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60</a:t>
            </a:r>
            <a:endParaRPr lang="ru-RU" sz="24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6444208" y="2743017"/>
            <a:ext cx="1296144" cy="122413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Всего </a:t>
            </a:r>
            <a:r>
              <a:rPr lang="ru-RU" sz="24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40</a:t>
            </a:r>
            <a:endParaRPr lang="ru-RU" sz="24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1443449" y="4192050"/>
            <a:ext cx="1296144" cy="122413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6436070" y="5534206"/>
            <a:ext cx="1296144" cy="122413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Всего</a:t>
            </a:r>
          </a:p>
          <a:p>
            <a:pPr algn="ctr"/>
            <a:r>
              <a:rPr lang="ru-RU" sz="24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100</a:t>
            </a:r>
            <a:endParaRPr lang="ru-RU" sz="24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15816" y="1409540"/>
            <a:ext cx="54726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По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15 </a:t>
            </a: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кандидатов</a:t>
            </a:r>
          </a:p>
          <a:p>
            <a:pPr algn="ctr"/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«</a:t>
            </a: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Художественное творчество», </a:t>
            </a:r>
          </a:p>
          <a:p>
            <a:pPr algn="ctr"/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«Техническое творчество», «Спорт», </a:t>
            </a:r>
          </a:p>
          <a:p>
            <a:pPr algn="ctr"/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«Социальная деятельность»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06750" y="2893420"/>
            <a:ext cx="54032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«Интеллект»:</a:t>
            </a:r>
          </a:p>
          <a:p>
            <a:pPr algn="ctr"/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 кандидатов </a:t>
            </a:r>
            <a:r>
              <a:rPr lang="ru-RU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математ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 и ест.-</a:t>
            </a:r>
            <a:r>
              <a:rPr lang="ru-RU" b="1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научн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 направления, </a:t>
            </a:r>
          </a:p>
          <a:p>
            <a:pPr algn="ctr"/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 </a:t>
            </a: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кандидатов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гуманитарного направления</a:t>
            </a:r>
            <a:endParaRPr lang="ru-RU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421591" y="4549770"/>
            <a:ext cx="4306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Обязательно заполнение всех разделов: </a:t>
            </a:r>
            <a:b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«Селфи», «Капитал», «Профи»</a:t>
            </a:r>
            <a:endParaRPr lang="ru-RU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7950" y="4415062"/>
            <a:ext cx="647142" cy="818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2108289" y="5961608"/>
            <a:ext cx="3047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Итоговый отбор </a:t>
            </a:r>
            <a:r>
              <a:rPr lang="ru-RU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комиссией</a:t>
            </a:r>
            <a:endParaRPr lang="ru-RU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708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3039"/>
            <a:ext cx="9144000" cy="844983"/>
          </a:xfrm>
          <a:solidFill>
            <a:srgbClr val="FFC000"/>
          </a:solidFill>
        </p:spPr>
        <p:txBody>
          <a:bodyPr>
            <a:noAutofit/>
          </a:bodyPr>
          <a:lstStyle/>
          <a:p>
            <a:pPr algn="l"/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Порядок присуждения </a:t>
            </a:r>
            <a:r>
              <a:rPr lang="ru-RU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Премии </a:t>
            </a:r>
            <a: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Главы города Перми «Золотой резерв»</a:t>
            </a:r>
            <a:br>
              <a:rPr lang="ru-RU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410" y="6215082"/>
            <a:ext cx="8072494" cy="64291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23410" y="1124744"/>
            <a:ext cx="8072494" cy="792088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До 12 мая - формирование </a:t>
            </a: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списка кандидатов на </a:t>
            </a:r>
            <a:r>
              <a:rPr lang="ru-RU" sz="20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получение Премии </a:t>
            </a: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комиссией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18208" y="2194002"/>
            <a:ext cx="8072494" cy="792088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До 20 мая - представление </a:t>
            </a: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кандидатами документов в департамент образования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18208" y="3289249"/>
            <a:ext cx="8072494" cy="792088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До 27 мая - формирование </a:t>
            </a: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списка кандидатов по результатам рассмотрения документов, направление пакетов документов в комиссию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23410" y="4365104"/>
            <a:ext cx="8072494" cy="792088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Итоговый просмотр комиссией достижений портфолио, информации в разделе ПРОФИ, предоставленных документов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23410" y="5422994"/>
            <a:ext cx="8072494" cy="792088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До 5 июня - утверждение </a:t>
            </a:r>
            <a:r>
              <a:rPr lang="ru-RU" sz="20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комиссией списка </a:t>
            </a:r>
            <a:r>
              <a:rPr lang="ru-RU" sz="20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получателей Премии</a:t>
            </a:r>
            <a:endParaRPr lang="ru-RU" sz="20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4256736" y="1916832"/>
            <a:ext cx="198479" cy="277170"/>
          </a:xfrm>
          <a:prstGeom prst="downArrow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4256736" y="4108104"/>
            <a:ext cx="198479" cy="239880"/>
          </a:xfrm>
          <a:prstGeom prst="downArrow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4256736" y="5173046"/>
            <a:ext cx="198479" cy="277170"/>
          </a:xfrm>
          <a:prstGeom prst="downArrow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9" name="Стрелка вниз 18"/>
          <p:cNvSpPr/>
          <p:nvPr/>
        </p:nvSpPr>
        <p:spPr>
          <a:xfrm>
            <a:off x="4256736" y="3012079"/>
            <a:ext cx="198479" cy="277170"/>
          </a:xfrm>
          <a:prstGeom prst="downArrow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7532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605</Words>
  <Application>Microsoft Office PowerPoint</Application>
  <PresentationFormat>Экран (4:3)</PresentationFormat>
  <Paragraphs>96</Paragraphs>
  <Slides>10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https://portfolioperm.ru   </vt:lpstr>
      <vt:lpstr>Система Портфолио состоит из набора личных кабинетов:  кабинет ученика;  кабинет образовательной организации;  кабинет Тьютора (куратора);  кабинет муниципального органа управления образованием;  кабинет Администратора информационной системы. </vt:lpstr>
      <vt:lpstr>КАБИНЕТ УЧЕНИКА:</vt:lpstr>
      <vt:lpstr>Раздел ПРОФИ</vt:lpstr>
      <vt:lpstr>Презентация PowerPoint</vt:lpstr>
      <vt:lpstr>Презентация PowerPoint</vt:lpstr>
      <vt:lpstr>Премия Главы города Перми  «Золотой резерв»</vt:lpstr>
      <vt:lpstr> Итоговое количество получателей Премии Главы города Перми «Золотой резерв» </vt:lpstr>
      <vt:lpstr> Порядок присуждения Премии Главы города Перми «Золотой резерв»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https://portfolioperm.ru</dc:title>
  <dc:creator>Швеина Светлана Сергеевна</dc:creator>
  <cp:lastModifiedBy>user</cp:lastModifiedBy>
  <cp:revision>18</cp:revision>
  <dcterms:created xsi:type="dcterms:W3CDTF">2018-04-05T06:38:03Z</dcterms:created>
  <dcterms:modified xsi:type="dcterms:W3CDTF">2018-04-11T10:18:50Z</dcterms:modified>
</cp:coreProperties>
</file>