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Инструктаж по ОТ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Укажите организации, имеющие право осуществлять предварительные </a:t>
            </a:r>
            <a:br>
              <a:rPr lang="ru-RU" sz="2700" b="1" dirty="0" smtClean="0"/>
            </a:br>
            <a:r>
              <a:rPr lang="ru-RU" sz="2700" b="1" dirty="0" smtClean="0"/>
              <a:t>и периодические медицинские осмотры (обследования) работников: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а) лечебно-профилактические организации, имеющие соответствующую </a:t>
            </a:r>
            <a:r>
              <a:rPr lang="ru-RU" dirty="0" smtClean="0"/>
              <a:t>лицензию </a:t>
            </a:r>
            <a:r>
              <a:rPr lang="ru-RU" dirty="0" smtClean="0"/>
              <a:t>и сертификат (вид деятельности — экспертиза трудоспособности, вид </a:t>
            </a:r>
            <a:r>
              <a:rPr lang="ru-RU" dirty="0" smtClean="0"/>
              <a:t>медосмотра </a:t>
            </a:r>
            <a:r>
              <a:rPr lang="ru-RU" dirty="0" smtClean="0"/>
              <a:t>— профилактический, периодический); </a:t>
            </a:r>
            <a:br>
              <a:rPr lang="ru-RU" dirty="0" smtClean="0"/>
            </a:br>
            <a:r>
              <a:rPr lang="ru-RU" dirty="0" smtClean="0"/>
              <a:t>б) любые лечебно-профилактические организации независимо от формы </a:t>
            </a:r>
            <a:r>
              <a:rPr lang="ru-RU" dirty="0" smtClean="0"/>
              <a:t>собственности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dirty="0" smtClean="0"/>
              <a:t>в) территориальный орган Федеральной службы по надзору в сфере защиты </a:t>
            </a:r>
            <a:r>
              <a:rPr lang="ru-RU" dirty="0" smtClean="0"/>
              <a:t>прав </a:t>
            </a:r>
            <a:r>
              <a:rPr lang="ru-RU" dirty="0" smtClean="0"/>
              <a:t>потребителей и благополучия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. Санитарными нормами и правилами установлено, что площадь, </a:t>
            </a:r>
            <a:br>
              <a:rPr lang="ru-RU" sz="2000" b="1" dirty="0" smtClean="0"/>
            </a:br>
            <a:r>
              <a:rPr lang="ru-RU" sz="2000" b="1" dirty="0" smtClean="0"/>
              <a:t>приходящаяся на одно рабочее место с персональным компьютером, </a:t>
            </a:r>
            <a:br>
              <a:rPr lang="ru-RU" sz="2000" b="1" dirty="0" smtClean="0"/>
            </a:br>
            <a:r>
              <a:rPr lang="ru-RU" sz="2000" b="1" dirty="0" smtClean="0"/>
              <a:t>должна быть: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а) не менее 4 кв.м; </a:t>
            </a:r>
            <a:br>
              <a:rPr lang="ru-RU" b="1" dirty="0" smtClean="0"/>
            </a:br>
            <a:r>
              <a:rPr lang="ru-RU" b="1" dirty="0" smtClean="0"/>
              <a:t>б)не </a:t>
            </a:r>
            <a:r>
              <a:rPr lang="ru-RU" dirty="0" smtClean="0"/>
              <a:t>менее </a:t>
            </a:r>
            <a:r>
              <a:rPr lang="ru-RU" b="1" dirty="0" smtClean="0"/>
              <a:t>5 кв.м; </a:t>
            </a:r>
            <a:br>
              <a:rPr lang="ru-RU" b="1" dirty="0" smtClean="0"/>
            </a:br>
            <a:r>
              <a:rPr lang="ru-RU" dirty="0" smtClean="0"/>
              <a:t>в) не менее 6 кв.м и не менее 4,5 кв.м (для ПЭВМ с ВДТ на базе плоских </a:t>
            </a:r>
            <a:br>
              <a:rPr lang="ru-RU" dirty="0" smtClean="0"/>
            </a:br>
            <a:r>
              <a:rPr lang="ru-RU" dirty="0" smtClean="0"/>
              <a:t>дискретных экранов (жидкокристаллические, плазменные).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 учетом заключения какого органа комиссия но расследованию несчастного случая на производстве может установить факт грубой  неосторожности пострадавшего?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745432"/>
            <a:ext cx="5076056" cy="5112568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pic>
        <p:nvPicPr>
          <p:cNvPr id="1026" name="Picture 2" descr="C:\Users\каб39\Desktop\otp_konsultant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511426" cy="354037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99992" y="1599183"/>
            <a:ext cx="435597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 государственной инспекции труда;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6) Фонда социального страхования;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в) работодателя;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Г) выборного органа первичной профсоюзной организации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smtClean="0"/>
              <a:t> </a:t>
            </a:r>
            <a:r>
              <a:rPr lang="ru-RU" sz="2400" b="1" dirty="0" smtClean="0"/>
              <a:t>В какой срок после окончания расследования несчастного </a:t>
            </a:r>
            <a:r>
              <a:rPr lang="ru-RU" sz="2400" b="1" smtClean="0"/>
              <a:t>случая пострадавшему </a:t>
            </a:r>
            <a:r>
              <a:rPr lang="ru-RU" sz="2400" b="1" dirty="0" smtClean="0"/>
              <a:t>выдается акт формы Н-1? 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а) в течение суток; </a:t>
            </a:r>
            <a:br>
              <a:rPr lang="ru-RU" dirty="0" smtClean="0"/>
            </a:br>
            <a:r>
              <a:rPr lang="ru-RU" dirty="0" smtClean="0"/>
              <a:t>б)в трехдневный срок; </a:t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течение месяца.</a:t>
            </a:r>
          </a:p>
          <a:p>
            <a:endParaRPr lang="ru-RU" dirty="0"/>
          </a:p>
        </p:txBody>
      </p:sp>
      <p:pic>
        <p:nvPicPr>
          <p:cNvPr id="2049" name="Picture 1" descr="C:\Users\каб39\Desktop\F506IheIz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642" y="1600200"/>
            <a:ext cx="319971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При какой численности работников </a:t>
            </a:r>
            <a:r>
              <a:rPr lang="ru-RU" sz="2400" dirty="0" smtClean="0"/>
              <a:t>у </a:t>
            </a:r>
            <a:r>
              <a:rPr lang="ru-RU" sz="2400" b="1" dirty="0" smtClean="0"/>
              <a:t>работодателя создается служба охраны труда или вводится должность специалиста по охране труда?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5328592" cy="5445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а) численность работников превышает</a:t>
            </a:r>
            <a:r>
              <a:rPr lang="ru-RU" b="1" dirty="0" smtClean="0"/>
              <a:t> </a:t>
            </a:r>
            <a:r>
              <a:rPr lang="ru-RU" dirty="0" smtClean="0"/>
              <a:t>100 человек; </a:t>
            </a:r>
            <a:br>
              <a:rPr lang="ru-RU" dirty="0" smtClean="0"/>
            </a:br>
            <a:r>
              <a:rPr lang="ru-RU" dirty="0" smtClean="0"/>
              <a:t>б)численность работников превышает 50 человек; </a:t>
            </a:r>
            <a:br>
              <a:rPr lang="ru-RU" dirty="0" smtClean="0"/>
            </a:br>
            <a:r>
              <a:rPr lang="ru-RU" dirty="0" smtClean="0"/>
              <a:t>в) работодатель принимает решение о создании службы охраны труда или введении должности специалиста по охране труда с учетом</a:t>
            </a:r>
            <a:r>
              <a:rPr lang="ru-RU" b="1" dirty="0" smtClean="0"/>
              <a:t> </a:t>
            </a:r>
            <a:r>
              <a:rPr lang="ru-RU" dirty="0" smtClean="0"/>
              <a:t>мнения выборного органа первичной профсоюзной организации или иного представительного </a:t>
            </a:r>
            <a:br>
              <a:rPr lang="ru-RU" dirty="0" smtClean="0"/>
            </a:br>
            <a:r>
              <a:rPr lang="ru-RU" dirty="0" smtClean="0"/>
              <a:t>органа работников.</a:t>
            </a:r>
          </a:p>
          <a:p>
            <a:endParaRPr lang="ru-RU" dirty="0"/>
          </a:p>
        </p:txBody>
      </p:sp>
      <p:pic>
        <p:nvPicPr>
          <p:cNvPr id="1026" name="Picture 2" descr="C:\Users\каб39\Desktop\56231988d01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28800"/>
            <a:ext cx="4038600" cy="3039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Ограничены ли сроки расследований несчастных случаев?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464496" cy="5400600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 smtClean="0"/>
              <a:t>а</a:t>
            </a:r>
            <a:r>
              <a:rPr lang="ru-RU" sz="9600" dirty="0" smtClean="0"/>
              <a:t>) групповые несчастные случаи, а также тяжелые или со смертельным исходом расследуются в течение 15 дней, остальные - в течение 3 дней со дня происшедшего события; </a:t>
            </a:r>
          </a:p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б) групповые несчастные случаи, а также тяжелые или со смертельным исходом расследуются в течение 15 календарных дней, остальные - в течение 3 календарных дней со дня издания работодателем приказа об образовании комиссии по расследованию.</a:t>
            </a:r>
          </a:p>
          <a:p>
            <a:endParaRPr lang="ru-RU" dirty="0"/>
          </a:p>
        </p:txBody>
      </p:sp>
      <p:pic>
        <p:nvPicPr>
          <p:cNvPr id="17410" name="Picture 2" descr="C:\Users\каб39\Desktop\эу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761" y="1600200"/>
            <a:ext cx="317347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r>
              <a:rPr lang="ru-RU" sz="2700" b="1" dirty="0" smtClean="0"/>
              <a:t>Существует ли категория работников, освобождаемых от первичного инструктажа на рабочем месте?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а) да, это работники, не связанные с эксплуатацией, обслуживанием, </a:t>
            </a:r>
            <a:br>
              <a:rPr lang="ru-RU" dirty="0" smtClean="0"/>
            </a:br>
            <a:r>
              <a:rPr lang="ru-RU" dirty="0" smtClean="0"/>
              <a:t>испытанием, наладкой и ремонтом оборудования, использованием </a:t>
            </a:r>
            <a:br>
              <a:rPr lang="ru-RU" dirty="0" smtClean="0"/>
            </a:br>
            <a:r>
              <a:rPr lang="ru-RU" dirty="0" smtClean="0"/>
              <a:t>электрифицированного или иного инструмента. Работодателем утверждается </a:t>
            </a:r>
            <a:br>
              <a:rPr lang="ru-RU" dirty="0" smtClean="0"/>
            </a:br>
            <a:r>
              <a:rPr lang="ru-RU" dirty="0" smtClean="0"/>
              <a:t>Перечень профессий и должностей работников, освобожденных от </a:t>
            </a:r>
            <a:br>
              <a:rPr lang="ru-RU" dirty="0" smtClean="0"/>
            </a:br>
            <a:r>
              <a:rPr lang="ru-RU" dirty="0" smtClean="0"/>
              <a:t>прохождения первичного инструктажа на рабочем месте;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б) нет такой категории, все работники организации проходят первичный </a:t>
            </a:r>
            <a:br>
              <a:rPr lang="ru-RU" dirty="0" smtClean="0"/>
            </a:br>
            <a:r>
              <a:rPr lang="ru-RU" dirty="0" smtClean="0"/>
              <a:t>инструктаж;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да, это руководители и специалисты, имеющие удостоверения о проверке </a:t>
            </a:r>
            <a:br>
              <a:rPr lang="ru-RU" dirty="0" smtClean="0"/>
            </a:br>
            <a:r>
              <a:rPr lang="ru-RU" dirty="0" smtClean="0"/>
              <a:t>знаний требований охраны труда.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Кто подлежит обучению по охране труда и проверке знания требований </a:t>
            </a:r>
            <a:br>
              <a:rPr lang="ru-RU" sz="2800" b="1" dirty="0" smtClean="0"/>
            </a:br>
            <a:r>
              <a:rPr lang="ru-RU" sz="2800" b="1" dirty="0" smtClean="0"/>
              <a:t>охраны труда?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а)все работники организации, в т.ч. руководитель; </a:t>
            </a:r>
            <a:br>
              <a:rPr lang="ru-RU" dirty="0" smtClean="0"/>
            </a:br>
            <a:r>
              <a:rPr lang="ru-RU" dirty="0" smtClean="0"/>
              <a:t>б)только работники, занятые на работах повышенной опасности; </a:t>
            </a:r>
            <a:br>
              <a:rPr lang="ru-RU" dirty="0" smtClean="0"/>
            </a:br>
            <a:r>
              <a:rPr lang="ru-RU" dirty="0" smtClean="0"/>
              <a:t>в)только работники службы охраны труда и руководители подразделений</a:t>
            </a:r>
            <a:endParaRPr lang="ru-RU" dirty="0"/>
          </a:p>
        </p:txBody>
      </p:sp>
      <p:pic>
        <p:nvPicPr>
          <p:cNvPr id="18434" name="Picture 2" descr="C:\Users\каб39\Desktop\e05f49375ca56c20826471c2da983a17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464496" cy="3322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 Где хранятся действующие в структурном подразделении инструкции по охране труда для работников, а также перечень этих инструкций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а) перечень вывешивается на доступном месте, инструкции хранятся на </a:t>
            </a:r>
            <a:br>
              <a:rPr lang="ru-RU" dirty="0" smtClean="0"/>
            </a:br>
            <a:r>
              <a:rPr lang="ru-RU" dirty="0" smtClean="0"/>
              <a:t>соответствующих рабочих местах;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каждый работник хранит свою инструкцию; перечень — руководитель </a:t>
            </a:r>
            <a:br>
              <a:rPr lang="ru-RU" dirty="0" smtClean="0"/>
            </a:br>
            <a:r>
              <a:rPr lang="ru-RU" b="1" dirty="0" smtClean="0"/>
              <a:t>структурного </a:t>
            </a:r>
            <a:r>
              <a:rPr lang="ru-RU" dirty="0" smtClean="0"/>
              <a:t>подразделения;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в) перечень хранится у руководителя структурного подразделения, он же </a:t>
            </a:r>
            <a:br>
              <a:rPr lang="ru-RU" dirty="0" smtClean="0"/>
            </a:br>
            <a:r>
              <a:rPr lang="ru-RU" dirty="0" smtClean="0"/>
              <a:t>определяет местонахождение действующих в подразделении инструкций с учетом доступности и удобства ознакомления с ними.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 </a:t>
            </a:r>
            <a:r>
              <a:rPr lang="ru-RU" sz="3600" b="1" dirty="0" smtClean="0"/>
              <a:t>какие сроки проводится повторный инструктаж на рабочем месте?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а</a:t>
            </a:r>
            <a:r>
              <a:rPr lang="ru-RU" dirty="0" smtClean="0"/>
              <a:t>) не реже одного раза в шесть месяцев. Для отдельных отраслей и организаций </a:t>
            </a:r>
            <a:br>
              <a:rPr lang="ru-RU" dirty="0" smtClean="0"/>
            </a:br>
            <a:r>
              <a:rPr lang="ru-RU" dirty="0" smtClean="0"/>
              <a:t>сроки проведения регулируются соответствующими отраслевыми и межотраслевыми нормативными правовыми актами по безопасности и охране труда; </a:t>
            </a:r>
            <a:br>
              <a:rPr lang="ru-RU" dirty="0" smtClean="0"/>
            </a:br>
            <a:r>
              <a:rPr lang="ru-RU" dirty="0" smtClean="0"/>
              <a:t>   б</a:t>
            </a:r>
            <a:r>
              <a:rPr lang="ru-RU" dirty="0" smtClean="0"/>
              <a:t>) для работников, занятых на работах; с повышенной опасностью, ежеквартально, для остальных - ежегодно; </a:t>
            </a:r>
            <a:br>
              <a:rPr lang="ru-RU" dirty="0" smtClean="0"/>
            </a:br>
            <a:r>
              <a:rPr lang="ru-RU" dirty="0" smtClean="0"/>
              <a:t>   в</a:t>
            </a:r>
            <a:r>
              <a:rPr lang="ru-RU" dirty="0" smtClean="0"/>
              <a:t>) </a:t>
            </a:r>
            <a:r>
              <a:rPr lang="ru-RU" dirty="0" err="1" smtClean="0"/>
              <a:t>в</a:t>
            </a:r>
            <a:r>
              <a:rPr lang="ru-RU" dirty="0" smtClean="0"/>
              <a:t> соответствии с ответами «а» и «б».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293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 учетом заключения какого органа комиссия но расследованию несчастного случая на производстве может установить факт грубой  неосторожности пострадавшего?</vt:lpstr>
      <vt:lpstr> В какой срок после окончания расследования несчастного случая пострадавшему выдается акт формы Н-1? </vt:lpstr>
      <vt:lpstr>При какой численности работников у работодателя создается служба охраны труда или вводится должность специалиста по охране труда?</vt:lpstr>
      <vt:lpstr> Ограничены ли сроки расследований несчастных случаев? </vt:lpstr>
      <vt:lpstr> Существует ли категория работников, освобождаемых от первичного инструктажа на рабочем месте? </vt:lpstr>
      <vt:lpstr>Кто подлежит обучению по охране труда и проверке знания требований  охраны труда?</vt:lpstr>
      <vt:lpstr> Где хранятся действующие в структурном подразделении инструкции по охране труда для работников, а также перечень этих инструкций</vt:lpstr>
      <vt:lpstr>В какие сроки проводится повторный инструктаж на рабочем месте? </vt:lpstr>
      <vt:lpstr>Укажите организации, имеющие право осуществлять предварительные  и периодические медицинские осмотры (обследования) работников: </vt:lpstr>
      <vt:lpstr>. Санитарными нормами и правилами установлено, что площадь,  приходящаяся на одно рабочее место с персональным компьютером,  должна быть: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каб39</dc:creator>
  <cp:lastModifiedBy>каб39</cp:lastModifiedBy>
  <cp:revision>10</cp:revision>
  <dcterms:created xsi:type="dcterms:W3CDTF">2016-01-14T08:40:04Z</dcterms:created>
  <dcterms:modified xsi:type="dcterms:W3CDTF">2016-01-18T07:28:45Z</dcterms:modified>
</cp:coreProperties>
</file>