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71" r:id="rId13"/>
    <p:sldId id="272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4B593-80A6-48A7-917D-0D7D256D73DA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15967-CDB3-45C6-B0F4-D95D9A04B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15967-CDB3-45C6-B0F4-D95D9A04B04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1920" y="620688"/>
            <a:ext cx="5020072" cy="25922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 smtClean="0"/>
              <a:t>Памятка по проведению инструктажа </a:t>
            </a:r>
            <a:br>
              <a:rPr lang="ru-RU" b="1" dirty="0" smtClean="0"/>
            </a:br>
            <a:r>
              <a:rPr lang="ru-RU" b="1" dirty="0" smtClean="0"/>
              <a:t>НЕЭЛЕКТРОТЕХНИЧЕСКОГО ПЕРСОНАЛА </a:t>
            </a:r>
            <a:br>
              <a:rPr lang="ru-RU" b="1" dirty="0" smtClean="0"/>
            </a:br>
            <a:r>
              <a:rPr lang="ru-RU" b="1" dirty="0" smtClean="0"/>
              <a:t>для присвоения I (первой) группы по </a:t>
            </a:r>
            <a:r>
              <a:rPr lang="ru-RU" b="1" dirty="0" err="1" smtClean="0"/>
              <a:t>электробезопасности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79903">
            <a:off x="596281" y="3037823"/>
            <a:ext cx="3656788" cy="320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Помните! Правильное пользование электроэнергией, соблюдение правил устройства и эксплуатации электроустановок практически исключает возможность поражения электрическим током. 	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ШАГОВОЕ НАПРЯЖЕНИЕ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3935288" cy="4572000"/>
          </a:xfrm>
        </p:spPr>
        <p:txBody>
          <a:bodyPr>
            <a:normAutofit/>
          </a:bodyPr>
          <a:lstStyle/>
          <a:p>
            <a:r>
              <a:rPr lang="ru-RU" dirty="0" smtClean="0"/>
              <a:t>На рис. изображена схема растекания электрического тока по поверхности земли в случае замыкания на землю, которое может быть следствием обрыва провода электролинии, касания стрелой крана провода воздушной линии электропередачи и т.д.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492896"/>
            <a:ext cx="417646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выйти их данной зоны?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370100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Считается, что на расстоянии 10 м от места замыкания электрического провода напряжением выше 1000 В опасная зона шагового напряжения отсутствует. При напряжении электрического провода ниже 1000 В величина зоны шагового напряжения составляет 8 м.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995936" y="1600200"/>
            <a:ext cx="4464496" cy="45720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Человек должен выходить «гусиным шагом» – пятка шагающей ноги, </a:t>
            </a:r>
            <a:r>
              <a:rPr lang="ru-RU" b="1" dirty="0" smtClean="0"/>
              <a:t>не отрываясь от земли, приставляется к носку другой ноги. При наличии защитных средств из диэлектрической резины (боты, галоши) нужно воспользоваться ими.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ПОРАЖЕНИЕ МОЛНИЕЙ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При грозе нельзя начинать или продолжать работы на установках, находящихся на открытом воздухе и напрямую подсоединенных к воздушным линиям электропередач.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Поражения молнией можно избежать, если во время грозы не выходить на открытые участки местности, лечь на землю, избегать приближения к мачтам, опорам, деревьям, расположенным на открытой местности. При приближении грозового фронта необходимо быстро покинуть воду (озеро, море) и удалиться от берега как можно дальше.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Вводный </a:t>
            </a:r>
            <a:r>
              <a:rPr lang="ru-RU" dirty="0" err="1" smtClean="0"/>
              <a:t>инструктах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Кому необходимо сообщить  о неисправности классной мебели, оборудования, электроприборов и приспособлений?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Расстояние от внутренних стен  и окон?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Расстояние от доски?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Сколько раз в год меняют учащихся, сидящих на 1 и 3 ряду местами?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Какую группу учащихся необходимо рассаживать дальше от окон?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467600" cy="9409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Требования безопасности по окончании занятий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По окончании занятий проводить учащихся из класса.</a:t>
            </a:r>
          </a:p>
          <a:p>
            <a:r>
              <a:rPr lang="ru-RU" dirty="0" smtClean="0"/>
              <a:t>Проверить отключение электроприборов, электрооборудования, закрыты ли окна и фрамуги, выключить освещение учебного класса.</a:t>
            </a:r>
          </a:p>
          <a:p>
            <a:r>
              <a:rPr lang="ru-RU" dirty="0" smtClean="0"/>
              <a:t>Закрыть дверь кабинета на ключ и сдать его на вахту.</a:t>
            </a:r>
          </a:p>
          <a:p>
            <a:r>
              <a:rPr lang="ru-RU" dirty="0" smtClean="0"/>
              <a:t>О всех недостатках и замечаниях обнаруженных в процессе занятий и могущих привести к несчастным случаям сообщить администрации.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5416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err="1" smtClean="0"/>
              <a:t>Неэлектротехническому</a:t>
            </a:r>
            <a:r>
              <a:rPr lang="ru-RU" sz="2000" dirty="0" smtClean="0"/>
              <a:t> персоналу, выполняющему работы, при которых может возникнуть опасность поражения электрическим током, присваивается I группа по </a:t>
            </a:r>
            <a:r>
              <a:rPr lang="ru-RU" sz="2000" dirty="0" err="1" smtClean="0"/>
              <a:t>электробезопасности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3024187"/>
            <a:ext cx="3672408" cy="256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139952" y="1600200"/>
            <a:ext cx="4248472" cy="4853136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Важнейшим условием обеспечения </a:t>
            </a:r>
            <a:r>
              <a:rPr lang="ru-RU" b="1" dirty="0" err="1" smtClean="0"/>
              <a:t>электробезопасности</a:t>
            </a:r>
            <a:r>
              <a:rPr lang="ru-RU" b="1" dirty="0" smtClean="0"/>
              <a:t> является исправное состояние изоляции электросетей и </a:t>
            </a:r>
            <a:r>
              <a:rPr lang="ru-RU" b="1" dirty="0" err="1" smtClean="0"/>
              <a:t>электроприемников</a:t>
            </a:r>
            <a:r>
              <a:rPr lang="ru-RU" b="1" dirty="0" smtClean="0"/>
              <a:t>. </a:t>
            </a:r>
          </a:p>
          <a:p>
            <a:endParaRPr lang="ru-RU" b="1" dirty="0" smtClean="0"/>
          </a:p>
          <a:p>
            <a:r>
              <a:rPr lang="ru-RU" dirty="0" smtClean="0"/>
              <a:t>По некоторым данным </a:t>
            </a:r>
            <a:r>
              <a:rPr lang="ru-RU" dirty="0" err="1" smtClean="0"/>
              <a:t>электротравмы</a:t>
            </a:r>
            <a:r>
              <a:rPr lang="ru-RU" dirty="0" smtClean="0"/>
              <a:t> составляют около 30 процентов общего числа всех травм на производстве и, как правило, имеют тяжелые последствия. По частоте смертельных исходов </a:t>
            </a:r>
            <a:r>
              <a:rPr lang="ru-RU" dirty="0" err="1" smtClean="0"/>
              <a:t>электротравматизм</a:t>
            </a:r>
            <a:r>
              <a:rPr lang="ru-RU" dirty="0" smtClean="0"/>
              <a:t> в 15-16 раз превосходит другие виды травм. </a:t>
            </a:r>
          </a:p>
          <a:p>
            <a:endParaRPr lang="ru-RU" dirty="0" smtClean="0"/>
          </a:p>
          <a:p>
            <a:r>
              <a:rPr lang="ru-RU" dirty="0" smtClean="0"/>
              <a:t>Высокая смертность от поражения электрическим током объясняется неумением оказать пострадавшему первую медицинскую помощь. Она должна быть оказана в первые четыре-пять минут после поражения.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Путь электрического тока через тело человека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413000"/>
            <a:ext cx="3657600" cy="260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Наиболее опасно, когда ток проходит через жизненно важные органы – сердце, легкие, головной мозг.</a:t>
            </a:r>
          </a:p>
          <a:p>
            <a:r>
              <a:rPr lang="ru-RU" dirty="0" smtClean="0"/>
              <a:t>При поражении человека по пути «правая рука – ноги» через сердце человека проходит 6,7 % общей величины электрического тока. При пути «нога – </a:t>
            </a:r>
            <a:r>
              <a:rPr lang="ru-RU" dirty="0" err="1" smtClean="0"/>
              <a:t>нога</a:t>
            </a:r>
            <a:r>
              <a:rPr lang="ru-RU" dirty="0" smtClean="0"/>
              <a:t>» через сердце человека проходит только 0,4 % общей величины тока. </a:t>
            </a:r>
          </a:p>
          <a:p>
            <a:r>
              <a:rPr lang="ru-RU" dirty="0" smtClean="0"/>
              <a:t>С медицинской точки зрения прохождение тока через тело является основным травмирующим фактором.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ОКАЗАНИЕ ПЕРВОЙ ПОМОЩИ </a:t>
            </a:r>
            <a:br>
              <a:rPr lang="ru-RU" b="1" dirty="0" smtClean="0"/>
            </a:br>
            <a:r>
              <a:rPr lang="ru-RU" b="1" dirty="0" smtClean="0"/>
              <a:t>ПРИ ПОРАЖЕНИИ ЭЛЕКТРИЧЕСКИМ ТОКОМ 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04862" y="2366962"/>
            <a:ext cx="29622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быстро освободить пострадавшего от действия тока – немедленно отключить с помощью выключателя, рубильника или штепсельного разъема, а также путем вывертывания пробок или отключения пакетных или автоматических выключателей на щитке ту часть электроустановки, которой касается пострадавший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281533"/>
            <a:ext cx="3657600" cy="287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Необходимо помнить, что пострадавший, находящийся в цепи тока, сам является проводником электрического тока. Поэтому, при освобождении пострадавшего от электрического тока оказывающий помощь должен принять меры предосторожности. </a:t>
            </a:r>
          </a:p>
          <a:p>
            <a:r>
              <a:rPr lang="ru-RU" dirty="0" smtClean="0"/>
              <a:t>Если </a:t>
            </a:r>
            <a:r>
              <a:rPr lang="ru-RU" dirty="0" err="1" smtClean="0"/>
              <a:t>электротравма</a:t>
            </a:r>
            <a:r>
              <a:rPr lang="ru-RU" dirty="0" smtClean="0"/>
              <a:t> вызвана прикосновением к прибору (светильнику) с нарушенной изоляцией или оголенному проводу электропроводки, надо перерезать или перерубить провода (каждый провод в отдельности) кусачками или другим режущим инструментом с рукояткой из изолирующего материала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Для отделения пострадавшего от токоведущих частей или провода напряжением до 1000 В следует воспользоваться канатом, палкой, доской или каким-либо другим сухим предметом, не проводящим электрический ток. Можно оттянуть пострадавшего за одежду (если она сухая и отстает от тела), избегая при этом прикосновения к окружающим металлическим предметам и частям тела пострадавшего, не прикрытым одеждой. 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99129"/>
            <a:ext cx="3657600" cy="377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Пострадавший должен находиться на жестком основании – на полу, на земле (грунте), на досках и пр. Грудь и живот освобождают от стесняющей одежды, проверяют, нет ли перелома шейных позвонков, повреждения черепа (затылочной части). </a:t>
            </a:r>
          </a:p>
          <a:p>
            <a:r>
              <a:rPr lang="ru-RU" dirty="0" smtClean="0"/>
              <a:t>Реанимация начинается с восстановления проходимости дыхательных путей, затем проводится искусственное дыхание методом «изо рта в рот» или «изо рта в нос» 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9937" y="2919412"/>
            <a:ext cx="3808487" cy="266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923928" y="1600200"/>
            <a:ext cx="4464496" cy="4572000"/>
          </a:xfrm>
        </p:spPr>
        <p:txBody>
          <a:bodyPr/>
          <a:lstStyle/>
          <a:p>
            <a:r>
              <a:rPr lang="ru-RU" dirty="0" smtClean="0"/>
              <a:t>Второй важнейшей составной частью реанимационных действий является наружный массаж сердца, который обеспечивает искусственное сокращение мышц сердца и восстановление кровообращения. 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024" y="3019424"/>
            <a:ext cx="2817887" cy="235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b="1" dirty="0" smtClean="0"/>
              <a:t>правила </a:t>
            </a:r>
            <a:r>
              <a:rPr lang="ru-RU" b="1" dirty="0" err="1" smtClean="0"/>
              <a:t>электробезопасности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3657600" cy="52634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▲ отключать электрооборудование при перерыве в работе и по окончании рабочего процесса; </a:t>
            </a:r>
          </a:p>
          <a:p>
            <a:pPr>
              <a:buNone/>
            </a:pPr>
            <a:r>
              <a:rPr lang="ru-RU" sz="1600" dirty="0" smtClean="0"/>
              <a:t>▲ не наступать на проложенные на земле электрические провода и кабели временной проводки; </a:t>
            </a:r>
          </a:p>
          <a:p>
            <a:pPr>
              <a:buNone/>
            </a:pPr>
            <a:r>
              <a:rPr lang="ru-RU" sz="1600" dirty="0" smtClean="0"/>
              <a:t>▲ перед каждым применением средства защиты работник обязан проверить его исправность, отсутствие внешних повреждений, загрязнений и срок годности (по штампу на нем); </a:t>
            </a:r>
          </a:p>
          <a:p>
            <a:pPr>
              <a:buNone/>
            </a:pPr>
            <a:r>
              <a:rPr lang="ru-RU" sz="1600" dirty="0" smtClean="0"/>
              <a:t>▲ оберегать изоляцию проводов электроинструментов или прибором от механических повреждений, а провода от обрыва; </a:t>
            </a:r>
          </a:p>
          <a:p>
            <a:pPr>
              <a:buNone/>
            </a:pPr>
            <a:r>
              <a:rPr lang="ru-RU" sz="1600" dirty="0" smtClean="0"/>
              <a:t>А при переноске электроинструмента держать его только за корпус, а не за шланговый провод, чтобы не вызвать его повреждений;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1052736"/>
            <a:ext cx="3657600" cy="580526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2900" b="1" dirty="0" smtClean="0"/>
              <a:t>▲ не пользоваться электроприборами с поврежденной изоляцией; </a:t>
            </a:r>
          </a:p>
          <a:p>
            <a:pPr>
              <a:buNone/>
            </a:pPr>
            <a:r>
              <a:rPr lang="ru-RU" sz="2900" dirty="0" smtClean="0"/>
              <a:t>▲ при эксплуатации электроприборов следовать указаниям инструкций изготовителя и требованиям инструкций по охране труда; </a:t>
            </a:r>
          </a:p>
          <a:p>
            <a:pPr>
              <a:buNone/>
            </a:pPr>
            <a:r>
              <a:rPr lang="ru-RU" sz="2900" dirty="0" smtClean="0"/>
              <a:t>▲ включение электрооборудования производить вставкой исправной вилки в исправную розетку; </a:t>
            </a:r>
          </a:p>
          <a:p>
            <a:pPr>
              <a:buNone/>
            </a:pPr>
            <a:r>
              <a:rPr lang="ru-RU" sz="2900" dirty="0" smtClean="0"/>
              <a:t>▲ не вытягивать за шнур вилку из розетки </a:t>
            </a:r>
          </a:p>
          <a:p>
            <a:pPr>
              <a:buNone/>
            </a:pPr>
            <a:r>
              <a:rPr lang="ru-RU" sz="2900" dirty="0" smtClean="0"/>
              <a:t>▲ не разбирать ручные электрические машины и электроинструмент, не производить какой-либо их ремонт; </a:t>
            </a:r>
          </a:p>
          <a:p>
            <a:pPr>
              <a:buNone/>
            </a:pPr>
            <a:r>
              <a:rPr lang="ru-RU" sz="2900" dirty="0" smtClean="0"/>
              <a:t>▲ не работать с электрооборудованием во влажной одежде и влажными руками; </a:t>
            </a:r>
          </a:p>
          <a:p>
            <a:pPr>
              <a:buNone/>
            </a:pPr>
            <a:r>
              <a:rPr lang="ru-RU" sz="2900" dirty="0" smtClean="0"/>
              <a:t>▲ неукоснительно выполнять требования плакатов и знаков безопасности.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328</TotalTime>
  <Words>905</Words>
  <Application>Microsoft Office PowerPoint</Application>
  <PresentationFormat>Экран (4:3)</PresentationFormat>
  <Paragraphs>53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  Памятка по проведению инструктажа  НЕЭЛЕКТРОТЕХНИЧЕСКОГО ПЕРСОНАЛА  для присвоения I (первой) группы по электробезопасности </vt:lpstr>
      <vt:lpstr>  Неэлектротехническому персоналу, выполняющему работы, при которых может возникнуть опасность поражения электрическим током, присваивается I группа по электробезопасности </vt:lpstr>
      <vt:lpstr>Путь электрического тока через тело человека</vt:lpstr>
      <vt:lpstr>ОКАЗАНИЕ ПЕРВОЙ ПОМОЩИ  ПРИ ПОРАЖЕНИИ ЭЛЕКТРИЧЕСКИМ ТОКОМ </vt:lpstr>
      <vt:lpstr>Слайд 5</vt:lpstr>
      <vt:lpstr>Слайд 6</vt:lpstr>
      <vt:lpstr>Слайд 7</vt:lpstr>
      <vt:lpstr>Слайд 8</vt:lpstr>
      <vt:lpstr>правила электробезопасности </vt:lpstr>
      <vt:lpstr>Слайд 10</vt:lpstr>
      <vt:lpstr>ШАГОВОЕ НАПРЯЖЕНИЕ </vt:lpstr>
      <vt:lpstr>Как выйти их данной зоны?</vt:lpstr>
      <vt:lpstr>ПОРАЖЕНИЕ МОЛНИЕЙ </vt:lpstr>
      <vt:lpstr>Вводный инструктах</vt:lpstr>
      <vt:lpstr>Слайд 15</vt:lpstr>
      <vt:lpstr>  Требования безопасности по окончании занятий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Памятка по проведению инструктажа  НЕЭЛЕКТРОТЕХНИЧЕСКОГО ПЕРСОНАЛА  для присвоения I (первой) группы по электробезопасности </dc:title>
  <dc:creator>007</dc:creator>
  <cp:lastModifiedBy>каб39</cp:lastModifiedBy>
  <cp:revision>32</cp:revision>
  <dcterms:created xsi:type="dcterms:W3CDTF">2015-03-22T12:30:22Z</dcterms:created>
  <dcterms:modified xsi:type="dcterms:W3CDTF">2017-04-10T09:38:05Z</dcterms:modified>
</cp:coreProperties>
</file>