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7"/>
  </p:notesMasterIdLst>
  <p:sldIdLst>
    <p:sldId id="256" r:id="rId2"/>
    <p:sldId id="257" r:id="rId3"/>
    <p:sldId id="258" r:id="rId4"/>
    <p:sldId id="269" r:id="rId5"/>
    <p:sldId id="291" r:id="rId6"/>
    <p:sldId id="292" r:id="rId7"/>
    <p:sldId id="293" r:id="rId8"/>
    <p:sldId id="270" r:id="rId9"/>
    <p:sldId id="272" r:id="rId10"/>
    <p:sldId id="273" r:id="rId11"/>
    <p:sldId id="271" r:id="rId12"/>
    <p:sldId id="294" r:id="rId13"/>
    <p:sldId id="290" r:id="rId14"/>
    <p:sldId id="274" r:id="rId15"/>
    <p:sldId id="281" r:id="rId16"/>
    <p:sldId id="264" r:id="rId17"/>
    <p:sldId id="289" r:id="rId18"/>
    <p:sldId id="280" r:id="rId19"/>
    <p:sldId id="265" r:id="rId20"/>
    <p:sldId id="275" r:id="rId21"/>
    <p:sldId id="296" r:id="rId22"/>
    <p:sldId id="277" r:id="rId23"/>
    <p:sldId id="278" r:id="rId24"/>
    <p:sldId id="279" r:id="rId25"/>
    <p:sldId id="276"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9" autoAdjust="0"/>
    <p:restoredTop sz="97150" autoAdjust="0"/>
  </p:normalViewPr>
  <p:slideViewPr>
    <p:cSldViewPr>
      <p:cViewPr>
        <p:scale>
          <a:sx n="100" d="100"/>
          <a:sy n="100" d="100"/>
        </p:scale>
        <p:origin x="-270"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57B1FF-43B6-4A47-A10A-778D0D097D5D}" type="datetimeFigureOut">
              <a:rPr lang="ru-RU"/>
              <a:pPr>
                <a:defRPr/>
              </a:pPr>
              <a:t>12.04.2016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B76E55-7F4A-4C13-9B93-64293B1435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grpSp>
      </p:grpSp>
      <p:sp>
        <p:nvSpPr>
          <p:cNvPr id="420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420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19" name="Rectangle 17"/>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20" name="Rectangle 18"/>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BE464BC-8E4B-49E1-A248-F8211F6AC8D3}" type="slidenum">
              <a:rPr lang="ru-RU"/>
              <a:pPr>
                <a:defRPr/>
              </a:pPr>
              <a:t>‹#›</a:t>
            </a:fld>
            <a:endParaRPr lang="ru-RU"/>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6D9A0FC-017B-4AD2-B41F-D23FD70A32E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59690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35FEDB1-E932-487B-BF11-A5AAAC86ED2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20D6C32-6833-4AAB-B0EC-6B2256CA985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784" y="44065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A5CBA83-8643-4FC2-B6F8-A0FD7A72D1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13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73600" y="1981200"/>
            <a:ext cx="4013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BD158C0-1C2E-4CD4-AB8D-C5B14EF4AF7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5035"/>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473149A3-FFDC-46CF-B5B1-B3519AF6302D}"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0808C82-3FA2-4E40-8A07-F8FD19025A5B}"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2D9F69E0-232F-43A4-9D51-47A5A913573A}"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2654"/>
            <a:ext cx="30077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2" y="272655"/>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4705"/>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13A7346-20FF-4710-BB6E-012CC8639B29}"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17"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817"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3358329-D0C9-4BC8-A46D-09F5E1B71851}"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4096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F3E47CDD-185E-47C1-B56F-23A978007B92}" type="slidenum">
              <a:rPr lang="ru-RU"/>
              <a:pPr>
                <a:defRPr/>
              </a:pPr>
              <a:t>‹#›</a:t>
            </a:fld>
            <a:endParaRPr lang="ru-RU"/>
          </a:p>
        </p:txBody>
      </p:sp>
      <p:grpSp>
        <p:nvGrpSpPr>
          <p:cNvPr id="1028" name="Group 4"/>
          <p:cNvGrpSpPr>
            <a:grpSpLocks/>
          </p:cNvGrpSpPr>
          <p:nvPr/>
        </p:nvGrpSpPr>
        <p:grpSpPr bwMode="auto">
          <a:xfrm>
            <a:off x="0" y="1"/>
            <a:ext cx="9144000" cy="546497"/>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ru-RU"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ru-RU">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ru-RU">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ru-RU">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ru-RU">
                <a:solidFill>
                  <a:schemeClr val="accent2"/>
                </a:solidFill>
              </a:endParaRPr>
            </a:p>
          </p:txBody>
        </p:sp>
      </p:grpSp>
      <p:sp>
        <p:nvSpPr>
          <p:cNvPr id="4097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7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0976" name="Rectangle 16"/>
          <p:cNvSpPr>
            <a:spLocks noGrp="1" noChangeArrowheads="1"/>
          </p:cNvSpPr>
          <p:nvPr>
            <p:ph type="dt" sz="half" idx="2"/>
          </p:nvPr>
        </p:nvSpPr>
        <p:spPr bwMode="auto">
          <a:xfrm>
            <a:off x="457200" y="6244829"/>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10"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74"/>
                                        </p:tgtEl>
                                        <p:attrNameLst>
                                          <p:attrName>style.visibility</p:attrName>
                                        </p:attrNameLst>
                                      </p:cBhvr>
                                      <p:to>
                                        <p:strVal val="visible"/>
                                      </p:to>
                                    </p:set>
                                    <p:animEffect transition="in" filter="fade">
                                      <p:cBhvr>
                                        <p:cTn id="7" dur="2000"/>
                                        <p:tgtEl>
                                          <p:spTgt spid="40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75">
                                            <p:txEl>
                                              <p:pRg st="0" end="0"/>
                                            </p:txEl>
                                          </p:spTgt>
                                        </p:tgtEl>
                                        <p:attrNameLst>
                                          <p:attrName>style.visibility</p:attrName>
                                        </p:attrNameLst>
                                      </p:cBhvr>
                                      <p:to>
                                        <p:strVal val="visible"/>
                                      </p:to>
                                    </p:set>
                                    <p:animEffect transition="in" filter="fade">
                                      <p:cBhvr>
                                        <p:cTn id="12" dur="2000"/>
                                        <p:tgtEl>
                                          <p:spTgt spid="409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75">
                                            <p:txEl>
                                              <p:pRg st="1" end="1"/>
                                            </p:txEl>
                                          </p:spTgt>
                                        </p:tgtEl>
                                        <p:attrNameLst>
                                          <p:attrName>style.visibility</p:attrName>
                                        </p:attrNameLst>
                                      </p:cBhvr>
                                      <p:to>
                                        <p:strVal val="visible"/>
                                      </p:to>
                                    </p:set>
                                    <p:animEffect transition="in" filter="fade">
                                      <p:cBhvr>
                                        <p:cTn id="15" dur="2000"/>
                                        <p:tgtEl>
                                          <p:spTgt spid="4097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75">
                                            <p:txEl>
                                              <p:pRg st="2" end="2"/>
                                            </p:txEl>
                                          </p:spTgt>
                                        </p:tgtEl>
                                        <p:attrNameLst>
                                          <p:attrName>style.visibility</p:attrName>
                                        </p:attrNameLst>
                                      </p:cBhvr>
                                      <p:to>
                                        <p:strVal val="visible"/>
                                      </p:to>
                                    </p:set>
                                    <p:animEffect transition="in" filter="fade">
                                      <p:cBhvr>
                                        <p:cTn id="18" dur="2000"/>
                                        <p:tgtEl>
                                          <p:spTgt spid="4097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75">
                                            <p:txEl>
                                              <p:pRg st="3" end="3"/>
                                            </p:txEl>
                                          </p:spTgt>
                                        </p:tgtEl>
                                        <p:attrNameLst>
                                          <p:attrName>style.visibility</p:attrName>
                                        </p:attrNameLst>
                                      </p:cBhvr>
                                      <p:to>
                                        <p:strVal val="visible"/>
                                      </p:to>
                                    </p:set>
                                    <p:animEffect transition="in" filter="fade">
                                      <p:cBhvr>
                                        <p:cTn id="21" dur="2000"/>
                                        <p:tgtEl>
                                          <p:spTgt spid="4097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75">
                                            <p:txEl>
                                              <p:pRg st="4" end="4"/>
                                            </p:txEl>
                                          </p:spTgt>
                                        </p:tgtEl>
                                        <p:attrNameLst>
                                          <p:attrName>style.visibility</p:attrName>
                                        </p:attrNameLst>
                                      </p:cBhvr>
                                      <p:to>
                                        <p:strVal val="visible"/>
                                      </p:to>
                                    </p:set>
                                    <p:animEffect transition="in" filter="fade">
                                      <p:cBhvr>
                                        <p:cTn id="24" dur="2000"/>
                                        <p:tgtEl>
                                          <p:spTgt spid="409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4" grpId="0"/>
      <p:bldP spid="40975" grpId="0" build="p">
        <p:tmplLst>
          <p:tmpl lvl="1">
            <p:tnLst>
              <p:par>
                <p:cTn presetID="10" presetClass="entr" presetSubtype="0" fill="hold" nodeType="clickEffect">
                  <p:stCondLst>
                    <p:cond delay="0"/>
                  </p:stCondLst>
                  <p:childTnLst>
                    <p:set>
                      <p:cBhvr>
                        <p:cTn dur="1" fill="hold">
                          <p:stCondLst>
                            <p:cond delay="0"/>
                          </p:stCondLst>
                        </p:cTn>
                        <p:tgtEl>
                          <p:spTgt spid="40975"/>
                        </p:tgtEl>
                        <p:attrNameLst>
                          <p:attrName>style.visibility</p:attrName>
                        </p:attrNameLst>
                      </p:cBhvr>
                      <p:to>
                        <p:strVal val="visible"/>
                      </p:to>
                    </p:set>
                    <p:animEffect transition="in" filter="fade">
                      <p:cBhvr>
                        <p:cTn dur="2000"/>
                        <p:tgtEl>
                          <p:spTgt spid="4097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0975"/>
                        </p:tgtEl>
                        <p:attrNameLst>
                          <p:attrName>style.visibility</p:attrName>
                        </p:attrNameLst>
                      </p:cBhvr>
                      <p:to>
                        <p:strVal val="visible"/>
                      </p:to>
                    </p:set>
                    <p:animEffect transition="in" filter="fade">
                      <p:cBhvr>
                        <p:cTn dur="2000"/>
                        <p:tgtEl>
                          <p:spTgt spid="4097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0975"/>
                        </p:tgtEl>
                        <p:attrNameLst>
                          <p:attrName>style.visibility</p:attrName>
                        </p:attrNameLst>
                      </p:cBhvr>
                      <p:to>
                        <p:strVal val="visible"/>
                      </p:to>
                    </p:set>
                    <p:animEffect transition="in" filter="fade">
                      <p:cBhvr>
                        <p:cTn dur="2000"/>
                        <p:tgtEl>
                          <p:spTgt spid="4097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0975"/>
                        </p:tgtEl>
                        <p:attrNameLst>
                          <p:attrName>style.visibility</p:attrName>
                        </p:attrNameLst>
                      </p:cBhvr>
                      <p:to>
                        <p:strVal val="visible"/>
                      </p:to>
                    </p:set>
                    <p:animEffect transition="in" filter="fade">
                      <p:cBhvr>
                        <p:cTn dur="2000"/>
                        <p:tgtEl>
                          <p:spTgt spid="4097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0975"/>
                        </p:tgtEl>
                        <p:attrNameLst>
                          <p:attrName>style.visibility</p:attrName>
                        </p:attrNameLst>
                      </p:cBhvr>
                      <p:to>
                        <p:strVal val="visible"/>
                      </p:to>
                    </p:set>
                    <p:animEffect transition="in" filter="fade">
                      <p:cBhvr>
                        <p:cTn dur="2000"/>
                        <p:tgtEl>
                          <p:spTgt spid="40975"/>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95936" y="1772816"/>
            <a:ext cx="4608512" cy="2209800"/>
          </a:xfrm>
        </p:spPr>
        <p:txBody>
          <a:bodyPr/>
          <a:lstStyle/>
          <a:p>
            <a:pPr eaLnBrk="1" hangingPunct="1">
              <a:defRPr/>
            </a:pPr>
            <a:r>
              <a:rPr lang="ru-RU" b="1" dirty="0" smtClean="0">
                <a:solidFill>
                  <a:schemeClr val="accent6">
                    <a:lumMod val="75000"/>
                  </a:schemeClr>
                </a:solidFill>
              </a:rPr>
              <a:t>Стендовый доклад</a:t>
            </a:r>
          </a:p>
        </p:txBody>
      </p:sp>
      <p:sp>
        <p:nvSpPr>
          <p:cNvPr id="3078" name="Дата 2"/>
          <p:cNvSpPr>
            <a:spLocks noGrp="1"/>
          </p:cNvSpPr>
          <p:nvPr>
            <p:ph type="dt" sz="quarter" idx="10"/>
          </p:nvPr>
        </p:nvSpPr>
        <p:spPr>
          <a:xfrm>
            <a:off x="444500" y="5967413"/>
            <a:ext cx="2770717"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0D1F3CF-6FE9-4182-9599-BD3AF268A563}" type="datetime1">
              <a:rPr lang="ru-RU" sz="2800" smtClean="0">
                <a:solidFill>
                  <a:schemeClr val="bg2">
                    <a:lumMod val="75000"/>
                  </a:schemeClr>
                </a:solidFill>
                <a:effectLst>
                  <a:outerShdw blurRad="38100" dist="38100" dir="2700000" algn="tl">
                    <a:srgbClr val="000000">
                      <a:alpha val="43137"/>
                    </a:srgbClr>
                  </a:outerShdw>
                </a:effectLst>
              </a:rPr>
              <a:pPr eaLnBrk="1" hangingPunct="1">
                <a:defRPr/>
              </a:pPr>
              <a:t>12.04.2016</a:t>
            </a:fld>
            <a:endParaRPr lang="ru-RU" sz="2800" dirty="0" smtClean="0">
              <a:solidFill>
                <a:schemeClr val="bg2">
                  <a:lumMod val="75000"/>
                </a:schemeClr>
              </a:solidFill>
              <a:effectLst>
                <a:outerShdw blurRad="38100" dist="38100" dir="2700000" algn="tl">
                  <a:srgbClr val="000000">
                    <a:alpha val="43137"/>
                  </a:srgbClr>
                </a:outerShdw>
              </a:effectLst>
            </a:endParaRPr>
          </a:p>
        </p:txBody>
      </p:sp>
      <p:sp>
        <p:nvSpPr>
          <p:cNvPr id="3076"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wrap="none" anchor="ctr">
            <a:spAutoFit/>
          </a:bodyPr>
          <a:lstStyle/>
          <a:p>
            <a:endParaRPr lang="ru-RU"/>
          </a:p>
        </p:txBody>
      </p:sp>
      <p:sp>
        <p:nvSpPr>
          <p:cNvPr id="2" name="Rectangle 7"/>
          <p:cNvSpPr>
            <a:spLocks noChangeArrowheads="1"/>
          </p:cNvSpPr>
          <p:nvPr/>
        </p:nvSpPr>
        <p:spPr bwMode="auto">
          <a:xfrm>
            <a:off x="0" y="3108603"/>
            <a:ext cx="184731" cy="369332"/>
          </a:xfrm>
          <a:prstGeom prst="rect">
            <a:avLst/>
          </a:prstGeom>
          <a:noFill/>
          <a:ln w="9525">
            <a:noFill/>
            <a:miter lim="800000"/>
            <a:headEnd/>
            <a:tailEnd/>
          </a:ln>
          <a:effectLst/>
        </p:spPr>
        <p:txBody>
          <a:bodyPr wrap="none" anchor="ctr">
            <a:spAutoFit/>
          </a:bodyPr>
          <a:lstStyle/>
          <a:p>
            <a:endParaRPr lang="ru-RU"/>
          </a:p>
        </p:txBody>
      </p:sp>
      <p:pic>
        <p:nvPicPr>
          <p:cNvPr id="3079" name="Picture 7" descr="http://polistaj.ru/image/Small/multimedia/books_covers/1010625159.jpg"/>
          <p:cNvPicPr>
            <a:picLocks noChangeAspect="1" noChangeArrowheads="1"/>
          </p:cNvPicPr>
          <p:nvPr/>
        </p:nvPicPr>
        <p:blipFill>
          <a:blip r:embed="rId2" cstate="print">
            <a:lum bright="-20000" contrast="20000"/>
          </a:blip>
          <a:srcRect/>
          <a:stretch>
            <a:fillRect/>
          </a:stretch>
        </p:blipFill>
        <p:spPr bwMode="auto">
          <a:xfrm>
            <a:off x="0" y="260648"/>
            <a:ext cx="3672408" cy="4878476"/>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44500" y="296466"/>
            <a:ext cx="8229600" cy="1371600"/>
          </a:xfrm>
        </p:spPr>
        <p:txBody>
          <a:bodyPr/>
          <a:lstStyle/>
          <a:p>
            <a:pPr eaLnBrk="1" hangingPunct="1">
              <a:defRPr/>
            </a:pPr>
            <a:r>
              <a:rPr lang="ru-RU" sz="3600" b="1" dirty="0" smtClean="0">
                <a:solidFill>
                  <a:schemeClr val="accent6">
                    <a:lumMod val="75000"/>
                  </a:schemeClr>
                </a:solidFill>
              </a:rPr>
              <a:t>Рекомендации по оформлению стендового доклада (постера).</a:t>
            </a:r>
            <a:endParaRPr lang="ru-RU" sz="3600" dirty="0" smtClean="0">
              <a:solidFill>
                <a:schemeClr val="accent6">
                  <a:lumMod val="75000"/>
                </a:schemeClr>
              </a:solidFill>
            </a:endParaRPr>
          </a:p>
        </p:txBody>
      </p:sp>
      <p:sp>
        <p:nvSpPr>
          <p:cNvPr id="13315" name="Объект 2"/>
          <p:cNvSpPr>
            <a:spLocks noGrp="1"/>
          </p:cNvSpPr>
          <p:nvPr>
            <p:ph idx="1"/>
          </p:nvPr>
        </p:nvSpPr>
        <p:spPr>
          <a:xfrm>
            <a:off x="444500" y="1727598"/>
            <a:ext cx="8229600" cy="5130403"/>
          </a:xfrm>
        </p:spPr>
        <p:txBody>
          <a:bodyPr/>
          <a:lstStyle/>
          <a:p>
            <a:pPr eaLnBrk="1" hangingPunct="1"/>
            <a:r>
              <a:rPr lang="ru-RU" sz="2200" b="1" smtClean="0"/>
              <a:t>Иллюстративные материалы. </a:t>
            </a:r>
            <a:endParaRPr lang="ru-RU" sz="2200" smtClean="0"/>
          </a:p>
          <a:p>
            <a:pPr eaLnBrk="1" hangingPunct="1"/>
            <a:r>
              <a:rPr lang="ru-RU" sz="2200" smtClean="0"/>
              <a:t>Информативность и убедительность предоставляемого материала зависит от качества иллюстративного материала (т.е. графиков, таблиц, рисунков и фотографий). </a:t>
            </a:r>
          </a:p>
          <a:p>
            <a:pPr eaLnBrk="1" hangingPunct="1"/>
            <a:r>
              <a:rPr lang="ru-RU" sz="2200" smtClean="0"/>
              <a:t>Таблицы не должны быть перегружены цифровым материалом. Рисунки и графики должны иметь поясняющие подписи. Весьма уместно использование цветной графики. </a:t>
            </a:r>
          </a:p>
          <a:p>
            <a:pPr eaLnBrk="1" hangingPunct="1"/>
            <a:r>
              <a:rPr lang="ru-RU" sz="2200" smtClean="0"/>
              <a:t>Фотографии должны нести конкретную информационную нагрузку (не быть лишь украшением стенда). </a:t>
            </a:r>
          </a:p>
          <a:p>
            <a:pPr eaLnBrk="1" hangingPunct="1"/>
            <a:r>
              <a:rPr lang="ru-RU" sz="2200" smtClean="0"/>
              <a:t>Оптимальное соотношение текстового и иллюстративного материала 1:1 по занимаемой площади стенда.</a:t>
            </a:r>
          </a:p>
          <a:p>
            <a:pPr eaLnBrk="1" hangingPunct="1"/>
            <a:r>
              <a:rPr lang="ru-RU" sz="2200" smtClean="0"/>
              <a:t>Атрибутация.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defRPr/>
            </a:pPr>
            <a:r>
              <a:rPr lang="ru-RU" sz="3600" b="1" dirty="0" smtClean="0">
                <a:solidFill>
                  <a:schemeClr val="accent6">
                    <a:lumMod val="75000"/>
                  </a:schemeClr>
                </a:solidFill>
                <a:latin typeface="Times New Roman" pitchFamily="18" charset="0"/>
                <a:cs typeface="Times New Roman" pitchFamily="18" charset="0"/>
              </a:rPr>
              <a:t>Рекомендации по оформлению стендового доклада (постера).</a:t>
            </a:r>
            <a:endParaRPr lang="ru-RU" sz="3600" dirty="0" smtClean="0">
              <a:solidFill>
                <a:schemeClr val="accent6">
                  <a:lumMod val="75000"/>
                </a:schemeClr>
              </a:solidFill>
              <a:latin typeface="Times New Roman" pitchFamily="18" charset="0"/>
              <a:cs typeface="Times New Roman" pitchFamily="18" charset="0"/>
            </a:endParaRPr>
          </a:p>
        </p:txBody>
      </p:sp>
      <p:sp>
        <p:nvSpPr>
          <p:cNvPr id="15363" name="Объект 2"/>
          <p:cNvSpPr>
            <a:spLocks noGrp="1"/>
          </p:cNvSpPr>
          <p:nvPr>
            <p:ph idx="1"/>
          </p:nvPr>
        </p:nvSpPr>
        <p:spPr>
          <a:xfrm>
            <a:off x="457200" y="1981201"/>
            <a:ext cx="8229600" cy="4688681"/>
          </a:xfrm>
        </p:spPr>
        <p:txBody>
          <a:bodyPr/>
          <a:lstStyle/>
          <a:p>
            <a:pPr eaLnBrk="1" hangingPunct="1"/>
            <a:r>
              <a:rPr lang="ru-RU" sz="2800" b="1" dirty="0" smtClean="0">
                <a:latin typeface="Times New Roman" pitchFamily="18" charset="0"/>
                <a:cs typeface="Times New Roman" pitchFamily="18" charset="0"/>
              </a:rPr>
              <a:t>Дополнительная информация к докладу.</a:t>
            </a:r>
            <a:endParaRPr lang="ru-RU" sz="2800" dirty="0" smtClean="0">
              <a:latin typeface="Times New Roman" pitchFamily="18" charset="0"/>
              <a:cs typeface="Times New Roman" pitchFamily="18" charset="0"/>
            </a:endParaRPr>
          </a:p>
          <a:p>
            <a:pPr eaLnBrk="1" hangingPunct="1"/>
            <a:r>
              <a:rPr lang="ru-RU" sz="2800" dirty="0" smtClean="0">
                <a:latin typeface="Times New Roman" pitchFamily="18" charset="0"/>
                <a:cs typeface="Times New Roman" pitchFamily="18" charset="0"/>
              </a:rPr>
              <a:t>Любая дополнительная информация о проведенном исследовании (фотоальбом, гербарий, коллекция минералов и т.п.) может быть представлена автором материалы. </a:t>
            </a:r>
          </a:p>
          <a:p>
            <a:pPr eaLnBrk="1" hangingPunct="1"/>
            <a:r>
              <a:rPr lang="ru-RU" sz="2800" dirty="0" smtClean="0">
                <a:latin typeface="Times New Roman" pitchFamily="18" charset="0"/>
                <a:cs typeface="Times New Roman" pitchFamily="18" charset="0"/>
              </a:rPr>
              <a:t>Используют не более 3-х цветов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16387" name="Объект 2"/>
          <p:cNvSpPr>
            <a:spLocks noGrp="1"/>
          </p:cNvSpPr>
          <p:nvPr>
            <p:ph idx="1"/>
          </p:nvPr>
        </p:nvSpPr>
        <p:spPr/>
        <p:txBody>
          <a:bodyPr/>
          <a:lstStyle/>
          <a:p>
            <a:endParaRPr lang="ru-RU" smtClean="0"/>
          </a:p>
        </p:txBody>
      </p:sp>
      <p:pic>
        <p:nvPicPr>
          <p:cNvPr id="16388" name="Picture 2" descr="C:\Users\Жанна\Desktop\б\STP81254.JPG"/>
          <p:cNvPicPr>
            <a:picLocks noChangeAspect="1" noChangeArrowheads="1"/>
          </p:cNvPicPr>
          <p:nvPr/>
        </p:nvPicPr>
        <p:blipFill>
          <a:blip r:embed="rId2" cstate="print"/>
          <a:srcRect/>
          <a:stretch>
            <a:fillRect/>
          </a:stretch>
        </p:blipFill>
        <p:spPr bwMode="auto">
          <a:xfrm>
            <a:off x="1619672" y="548680"/>
            <a:ext cx="5472732" cy="446449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134" y="458391"/>
            <a:ext cx="8434917" cy="917972"/>
          </a:xfrm>
        </p:spPr>
        <p:txBody>
          <a:bodyPr/>
          <a:lstStyle/>
          <a:p>
            <a:pPr algn="ctr">
              <a:defRPr/>
            </a:pPr>
            <a:r>
              <a:rPr lang="ru-RU" sz="2400" b="1" dirty="0" smtClean="0">
                <a:solidFill>
                  <a:schemeClr val="accent6">
                    <a:lumMod val="75000"/>
                  </a:schemeClr>
                </a:solidFill>
                <a:latin typeface="Times New Roman" pitchFamily="18" charset="0"/>
                <a:cs typeface="Times New Roman" pitchFamily="18" charset="0"/>
              </a:rPr>
              <a:t>Примерная структура стендового доклада:</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539751" y="1376362"/>
            <a:ext cx="8229600" cy="4968479"/>
          </a:xfrm>
        </p:spPr>
        <p:txBody>
          <a:bodyPr/>
          <a:lstStyle/>
          <a:p>
            <a:pPr>
              <a:buFont typeface="Wingdings" pitchFamily="2" charset="2"/>
              <a:buChar char="§"/>
              <a:defRPr/>
            </a:pPr>
            <a:r>
              <a:rPr lang="ru-RU" sz="2400" dirty="0" smtClean="0">
                <a:latin typeface="Times New Roman" pitchFamily="18" charset="0"/>
                <a:cs typeface="Times New Roman" pitchFamily="18" charset="0"/>
              </a:rPr>
              <a:t>Вежливое обращение к аудитории</a:t>
            </a:r>
          </a:p>
          <a:p>
            <a:pPr>
              <a:buFont typeface="Wingdings" pitchFamily="2" charset="2"/>
              <a:buChar char="§"/>
              <a:defRPr/>
            </a:pPr>
            <a:r>
              <a:rPr lang="ru-RU" sz="2400" dirty="0" smtClean="0">
                <a:latin typeface="Times New Roman" pitchFamily="18" charset="0"/>
                <a:cs typeface="Times New Roman" pitchFamily="18" charset="0"/>
              </a:rPr>
              <a:t>Озвучивание темы</a:t>
            </a:r>
          </a:p>
          <a:p>
            <a:pPr>
              <a:buFont typeface="Wingdings" pitchFamily="2" charset="2"/>
              <a:buChar char="§"/>
              <a:defRPr/>
            </a:pPr>
            <a:r>
              <a:rPr lang="ru-RU" sz="2400" dirty="0" smtClean="0">
                <a:latin typeface="Times New Roman" pitchFamily="18" charset="0"/>
                <a:cs typeface="Times New Roman" pitchFamily="18" charset="0"/>
              </a:rPr>
              <a:t>Описание структуры</a:t>
            </a:r>
          </a:p>
          <a:p>
            <a:pPr>
              <a:buFont typeface="Wingdings" pitchFamily="2" charset="2"/>
              <a:buChar char="§"/>
              <a:defRPr/>
            </a:pPr>
            <a:r>
              <a:rPr lang="ru-RU" sz="2400" dirty="0" smtClean="0">
                <a:latin typeface="Times New Roman" pitchFamily="18" charset="0"/>
                <a:cs typeface="Times New Roman" pitchFamily="18" charset="0"/>
              </a:rPr>
              <a:t>Гипотеза </a:t>
            </a:r>
          </a:p>
          <a:p>
            <a:pPr>
              <a:buFont typeface="Wingdings" pitchFamily="2" charset="2"/>
              <a:buChar char="§"/>
              <a:defRPr/>
            </a:pPr>
            <a:r>
              <a:rPr lang="ru-RU" sz="2400" dirty="0" smtClean="0">
                <a:latin typeface="Times New Roman" pitchFamily="18" charset="0"/>
                <a:cs typeface="Times New Roman" pitchFamily="18" charset="0"/>
              </a:rPr>
              <a:t>Предмет исследования</a:t>
            </a:r>
          </a:p>
          <a:p>
            <a:pPr>
              <a:buFont typeface="Wingdings" pitchFamily="2" charset="2"/>
              <a:buChar char="§"/>
              <a:defRPr/>
            </a:pPr>
            <a:r>
              <a:rPr lang="ru-RU" sz="2400" dirty="0" smtClean="0">
                <a:latin typeface="Times New Roman" pitchFamily="18" charset="0"/>
                <a:cs typeface="Times New Roman" pitchFamily="18" charset="0"/>
              </a:rPr>
              <a:t>Объект исследования</a:t>
            </a:r>
          </a:p>
          <a:p>
            <a:pPr>
              <a:buFont typeface="Wingdings" pitchFamily="2" charset="2"/>
              <a:buChar char="§"/>
              <a:defRPr/>
            </a:pPr>
            <a:r>
              <a:rPr lang="ru-RU" sz="2400" dirty="0" smtClean="0">
                <a:latin typeface="Times New Roman" pitchFamily="18" charset="0"/>
                <a:cs typeface="Times New Roman" pitchFamily="18" charset="0"/>
              </a:rPr>
              <a:t>Методы исследования</a:t>
            </a:r>
          </a:p>
          <a:p>
            <a:pPr>
              <a:buFont typeface="Wingdings" pitchFamily="2" charset="2"/>
              <a:buChar char="§"/>
              <a:defRPr/>
            </a:pPr>
            <a:r>
              <a:rPr lang="ru-RU" sz="2400" dirty="0" smtClean="0">
                <a:latin typeface="Times New Roman" pitchFamily="18" charset="0"/>
                <a:cs typeface="Times New Roman" pitchFamily="18" charset="0"/>
              </a:rPr>
              <a:t>Актуальность работы (научная, общественная, личная); </a:t>
            </a:r>
          </a:p>
          <a:p>
            <a:pPr>
              <a:buFont typeface="Wingdings" pitchFamily="2" charset="2"/>
              <a:buChar char="§"/>
              <a:defRPr/>
            </a:pPr>
            <a:r>
              <a:rPr lang="ru-RU" sz="2400" dirty="0" smtClean="0">
                <a:latin typeface="Times New Roman" pitchFamily="18" charset="0"/>
                <a:cs typeface="Times New Roman" pitchFamily="18" charset="0"/>
              </a:rPr>
              <a:t>Степень изученности проблемы (какие авторы, в какое время и для решения каких научных вопросов обращались к схожей теме);</a:t>
            </a:r>
          </a:p>
          <a:p>
            <a:pPr>
              <a:buFont typeface="Wingdings" pitchFamily="2" charset="2"/>
              <a:buChar char="§"/>
              <a:defRPr/>
            </a:pPr>
            <a:endParaRPr lang="ru-RU" sz="2400" dirty="0" smtClean="0">
              <a:latin typeface="Times New Roman" pitchFamily="18" charset="0"/>
              <a:cs typeface="Times New Roman" pitchFamily="18" charset="0"/>
            </a:endParaRPr>
          </a:p>
          <a:p>
            <a:pPr marL="0" indent="0">
              <a:buFont typeface="Wingdings" pitchFamily="2" charset="2"/>
              <a:buNone/>
              <a:defRPr/>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defRPr/>
            </a:pPr>
            <a:endParaRPr lang="ru-RU" sz="24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35000" y="566738"/>
            <a:ext cx="8229600" cy="973931"/>
          </a:xfrm>
        </p:spPr>
        <p:txBody>
          <a:bodyPr/>
          <a:lstStyle/>
          <a:p>
            <a:pPr eaLnBrk="1" hangingPunct="1">
              <a:defRPr/>
            </a:pPr>
            <a:r>
              <a:rPr lang="ru-RU" sz="4000" b="1" dirty="0" smtClean="0">
                <a:solidFill>
                  <a:schemeClr val="accent6">
                    <a:lumMod val="75000"/>
                  </a:schemeClr>
                </a:solidFill>
                <a:latin typeface="Times New Roman" pitchFamily="18" charset="0"/>
                <a:cs typeface="Times New Roman" pitchFamily="18" charset="0"/>
              </a:rPr>
              <a:t>Примерная структура стендового доклада: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
        <p:nvSpPr>
          <p:cNvPr id="18435" name="Объект 2"/>
          <p:cNvSpPr>
            <a:spLocks noGrp="1"/>
          </p:cNvSpPr>
          <p:nvPr>
            <p:ph idx="1"/>
          </p:nvPr>
        </p:nvSpPr>
        <p:spPr>
          <a:xfrm>
            <a:off x="457200" y="1269207"/>
            <a:ext cx="8229600" cy="5345906"/>
          </a:xfrm>
        </p:spPr>
        <p:txBody>
          <a:bodyPr/>
          <a:lstStyle/>
          <a:p>
            <a:pPr eaLnBrk="1" hangingPunct="1"/>
            <a:r>
              <a:rPr lang="ru-RU" sz="2800" smtClean="0">
                <a:latin typeface="Times New Roman" pitchFamily="18" charset="0"/>
                <a:cs typeface="Times New Roman" pitchFamily="18" charset="0"/>
              </a:rPr>
              <a:t>Цель и задачи исследования;</a:t>
            </a:r>
          </a:p>
          <a:p>
            <a:pPr eaLnBrk="1" hangingPunct="1"/>
            <a:r>
              <a:rPr lang="ru-RU" sz="2800" smtClean="0">
                <a:latin typeface="Times New Roman" pitchFamily="18" charset="0"/>
                <a:cs typeface="Times New Roman" pitchFamily="18" charset="0"/>
              </a:rPr>
              <a:t>Главные вопросы, которые были изучены в ходе проведения исследования;</a:t>
            </a:r>
          </a:p>
          <a:p>
            <a:pPr eaLnBrk="1" hangingPunct="1"/>
            <a:r>
              <a:rPr lang="ru-RU" sz="2800" smtClean="0">
                <a:latin typeface="Times New Roman" pitchFamily="18" charset="0"/>
                <a:cs typeface="Times New Roman" pitchFamily="18" charset="0"/>
              </a:rPr>
              <a:t>Основные выводы и результаты исследования общие и к каждой главе;</a:t>
            </a:r>
          </a:p>
          <a:p>
            <a:pPr eaLnBrk="1" hangingPunct="1"/>
            <a:r>
              <a:rPr lang="ru-RU" sz="2800" smtClean="0">
                <a:latin typeface="Times New Roman" pitchFamily="18" charset="0"/>
                <a:cs typeface="Times New Roman" pitchFamily="18" charset="0"/>
              </a:rPr>
              <a:t>Список использованных источников, материалов и литературы, которые легли в основу исследования;</a:t>
            </a:r>
          </a:p>
          <a:p>
            <a:pPr eaLnBrk="1" hangingPunct="1"/>
            <a:r>
              <a:rPr lang="ru-RU" sz="2800" smtClean="0">
                <a:latin typeface="Times New Roman" pitchFamily="18" charset="0"/>
                <a:cs typeface="Times New Roman" pitchFamily="18" charset="0"/>
              </a:rPr>
              <a:t>Практическая значимость работы;</a:t>
            </a:r>
          </a:p>
          <a:p>
            <a:pPr eaLnBrk="1" hangingPunct="1"/>
            <a:r>
              <a:rPr lang="ru-RU" sz="2800" smtClean="0">
                <a:latin typeface="Times New Roman" pitchFamily="18" charset="0"/>
                <a:cs typeface="Times New Roman" pitchFamily="18" charset="0"/>
              </a:rPr>
              <a:t>Благодарность аудитории за внимание.</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Жанна\Documents\выступления МОИ\о стендовом докладе\фото ужатые про стенд\STP81248.JPG"/>
          <p:cNvPicPr>
            <a:picLocks noChangeAspect="1" noChangeArrowheads="1"/>
          </p:cNvPicPr>
          <p:nvPr/>
        </p:nvPicPr>
        <p:blipFill>
          <a:blip r:embed="rId2" cstate="print"/>
          <a:srcRect/>
          <a:stretch>
            <a:fillRect/>
          </a:stretch>
        </p:blipFill>
        <p:spPr bwMode="auto">
          <a:xfrm>
            <a:off x="251520" y="764704"/>
            <a:ext cx="8316416" cy="499705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1027510"/>
          </a:xfrm>
        </p:spPr>
        <p:txBody>
          <a:bodyPr/>
          <a:lstStyle/>
          <a:p>
            <a:pPr algn="ctr" eaLnBrk="1" hangingPunct="1">
              <a:defRPr/>
            </a:pPr>
            <a:r>
              <a:rPr lang="ru-RU" b="1" dirty="0" smtClean="0">
                <a:solidFill>
                  <a:schemeClr val="accent6">
                    <a:lumMod val="75000"/>
                  </a:schemeClr>
                </a:solidFill>
                <a:latin typeface="Times New Roman" pitchFamily="18" charset="0"/>
                <a:cs typeface="Times New Roman" pitchFamily="18" charset="0"/>
              </a:rPr>
              <a:t>Дополнительная информация</a:t>
            </a:r>
          </a:p>
        </p:txBody>
      </p:sp>
      <p:sp>
        <p:nvSpPr>
          <p:cNvPr id="22531" name="Rectangle 3"/>
          <p:cNvSpPr>
            <a:spLocks noGrp="1" noChangeArrowheads="1"/>
          </p:cNvSpPr>
          <p:nvPr>
            <p:ph idx="1"/>
          </p:nvPr>
        </p:nvSpPr>
        <p:spPr>
          <a:xfrm>
            <a:off x="457200" y="1376362"/>
            <a:ext cx="8229600" cy="4491038"/>
          </a:xfrm>
        </p:spPr>
        <p:txBody>
          <a:bodyPr/>
          <a:lstStyle/>
          <a:p>
            <a:pPr eaLnBrk="1" hangingPunct="1">
              <a:lnSpc>
                <a:spcPct val="80000"/>
              </a:lnSpc>
            </a:pPr>
            <a:endParaRPr lang="ru-RU" sz="2200" smtClean="0">
              <a:latin typeface="Times New Roman" pitchFamily="18" charset="0"/>
              <a:cs typeface="Times New Roman" pitchFamily="18" charset="0"/>
            </a:endParaRPr>
          </a:p>
          <a:p>
            <a:pPr eaLnBrk="1" hangingPunct="1">
              <a:lnSpc>
                <a:spcPct val="80000"/>
              </a:lnSpc>
            </a:pPr>
            <a:r>
              <a:rPr lang="ru-RU" sz="2200" smtClean="0">
                <a:latin typeface="Times New Roman" pitchFamily="18" charset="0"/>
                <a:cs typeface="Times New Roman" pitchFamily="18" charset="0"/>
              </a:rPr>
              <a:t>Разбивку материала следует проводить так, чтобы информация переходила от левого угла к нижнему правому.</a:t>
            </a:r>
          </a:p>
          <a:p>
            <a:pPr eaLnBrk="1" hangingPunct="1">
              <a:lnSpc>
                <a:spcPct val="80000"/>
              </a:lnSpc>
            </a:pPr>
            <a:r>
              <a:rPr lang="ru-RU" sz="2200" smtClean="0">
                <a:latin typeface="Times New Roman" pitchFamily="18" charset="0"/>
                <a:cs typeface="Times New Roman" pitchFamily="18" charset="0"/>
              </a:rPr>
              <a:t>Текст принято выравнивать по левому краю, а не центровать (этот прием позволяет визуально лучше воспринимать текстовой материал.</a:t>
            </a:r>
          </a:p>
          <a:p>
            <a:pPr eaLnBrk="1" hangingPunct="1">
              <a:lnSpc>
                <a:spcPct val="80000"/>
              </a:lnSpc>
            </a:pPr>
            <a:r>
              <a:rPr lang="ru-RU" sz="2200" smtClean="0">
                <a:latin typeface="Times New Roman" pitchFamily="18" charset="0"/>
                <a:cs typeface="Times New Roman" pitchFamily="18" charset="0"/>
              </a:rPr>
              <a:t>Пространство плаката не заполняйте до предела. Рекомендуется заполнять информацией около 50% площади плаката, а свободное место использовать для иллюстраций, графиков и.т.д. для показа взаимосвязи между текстом и ними.</a:t>
            </a:r>
          </a:p>
          <a:p>
            <a:pPr eaLnBrk="1" hangingPunct="1">
              <a:lnSpc>
                <a:spcPct val="80000"/>
              </a:lnSpc>
            </a:pPr>
            <a:r>
              <a:rPr lang="ru-RU" sz="2200" smtClean="0">
                <a:latin typeface="Times New Roman" pitchFamily="18" charset="0"/>
                <a:cs typeface="Times New Roman" pitchFamily="18" charset="0"/>
              </a:rPr>
              <a:t>НЕ допускайте излишней пестроты, которая будет отвлекать внимание от восприятия материала исследования. Плакат должен быть не только красивым, но и функциональным</a:t>
            </a:r>
          </a:p>
          <a:p>
            <a:pPr eaLnBrk="1" hangingPunct="1">
              <a:lnSpc>
                <a:spcPct val="80000"/>
              </a:lnSpc>
            </a:pPr>
            <a:r>
              <a:rPr lang="ru-RU" sz="2200" smtClean="0">
                <a:latin typeface="Times New Roman" pitchFamily="18" charset="0"/>
                <a:cs typeface="Times New Roman" pitchFamily="18" charset="0"/>
              </a:rPr>
              <a:t>Избегайте шутливых форм подачи информации. Ваша презентация должна быть выдержана в серьезной и профессиональной манере.</a:t>
            </a:r>
          </a:p>
          <a:p>
            <a:pPr eaLnBrk="1" hangingPunct="1">
              <a:lnSpc>
                <a:spcPct val="80000"/>
              </a:lnSpc>
            </a:pPr>
            <a:endParaRPr lang="ru-RU" sz="160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Жанна\Documents\выступления МОИ\о стендовом докладе\фото ужатые про стенд\STP81255.JPG"/>
          <p:cNvPicPr>
            <a:picLocks noChangeAspect="1" noChangeArrowheads="1"/>
          </p:cNvPicPr>
          <p:nvPr/>
        </p:nvPicPr>
        <p:blipFill>
          <a:blip r:embed="rId2" cstate="print"/>
          <a:srcRect/>
          <a:stretch>
            <a:fillRect/>
          </a:stretch>
        </p:blipFill>
        <p:spPr bwMode="auto">
          <a:xfrm>
            <a:off x="0" y="1198960"/>
            <a:ext cx="9144000" cy="505896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C:\Users\Жанна\Documents\выступления МОИ\о стендовом докладе\фото ужатые про стенд\STP81247.JPG"/>
          <p:cNvPicPr>
            <a:picLocks noChangeAspect="1" noChangeArrowheads="1"/>
          </p:cNvPicPr>
          <p:nvPr/>
        </p:nvPicPr>
        <p:blipFill>
          <a:blip r:embed="rId2" cstate="print"/>
          <a:srcRect/>
          <a:stretch>
            <a:fillRect/>
          </a:stretch>
        </p:blipFill>
        <p:spPr bwMode="auto">
          <a:xfrm>
            <a:off x="23284" y="1160860"/>
            <a:ext cx="9133416" cy="464462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ru-RU" sz="4000" b="1" dirty="0" smtClean="0">
                <a:solidFill>
                  <a:schemeClr val="accent6">
                    <a:lumMod val="75000"/>
                  </a:schemeClr>
                </a:solidFill>
                <a:latin typeface="Times New Roman" pitchFamily="18" charset="0"/>
                <a:cs typeface="Times New Roman" pitchFamily="18" charset="0"/>
              </a:rPr>
              <a:t>Устное сопровождение стендового доклада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p:txBody>
      </p:sp>
      <p:sp>
        <p:nvSpPr>
          <p:cNvPr id="25603" name="Rectangle 3"/>
          <p:cNvSpPr>
            <a:spLocks noGrp="1" noChangeArrowheads="1"/>
          </p:cNvSpPr>
          <p:nvPr>
            <p:ph idx="1"/>
          </p:nvPr>
        </p:nvSpPr>
        <p:spPr>
          <a:xfrm>
            <a:off x="457200" y="1431131"/>
            <a:ext cx="8229600" cy="5238750"/>
          </a:xfrm>
        </p:spPr>
        <p:txBody>
          <a:bodyPr/>
          <a:lstStyle/>
          <a:p>
            <a:pPr eaLnBrk="1" hangingPunct="1">
              <a:lnSpc>
                <a:spcPct val="80000"/>
              </a:lnSpc>
            </a:pPr>
            <a:r>
              <a:rPr lang="ru-RU" sz="2200" dirty="0" smtClean="0">
                <a:latin typeface="Times New Roman" pitchFamily="18" charset="0"/>
                <a:cs typeface="Times New Roman" pitchFamily="18" charset="0"/>
              </a:rPr>
              <a:t>Устное сообщение должно укладываться в 3-5 минут..</a:t>
            </a:r>
          </a:p>
          <a:p>
            <a:pPr eaLnBrk="1" hangingPunct="1">
              <a:lnSpc>
                <a:spcPct val="80000"/>
              </a:lnSpc>
            </a:pPr>
            <a:r>
              <a:rPr lang="ru-RU" sz="2200" dirty="0" smtClean="0">
                <a:latin typeface="Times New Roman" pitchFamily="18" charset="0"/>
                <a:cs typeface="Times New Roman" pitchFamily="18" charset="0"/>
              </a:rPr>
              <a:t>Избегайте слов-паразитов, говорите просто и ясно, не проявляйте раздражения, если вас не понимают.</a:t>
            </a:r>
          </a:p>
          <a:p>
            <a:pPr eaLnBrk="1" hangingPunct="1">
              <a:lnSpc>
                <a:spcPct val="80000"/>
              </a:lnSpc>
            </a:pPr>
            <a:r>
              <a:rPr lang="ru-RU" sz="2200" dirty="0" err="1" smtClean="0">
                <a:latin typeface="Times New Roman" pitchFamily="18" charset="0"/>
                <a:cs typeface="Times New Roman" pitchFamily="18" charset="0"/>
              </a:rPr>
              <a:t>Постерная</a:t>
            </a:r>
            <a:r>
              <a:rPr lang="ru-RU" sz="2200" dirty="0" smtClean="0">
                <a:latin typeface="Times New Roman" pitchFamily="18" charset="0"/>
                <a:cs typeface="Times New Roman" pitchFamily="18" charset="0"/>
              </a:rPr>
              <a:t> презентация- отражение культуры и эстетического вкуса докладчика.</a:t>
            </a:r>
          </a:p>
          <a:p>
            <a:pPr eaLnBrk="1" hangingPunct="1">
              <a:lnSpc>
                <a:spcPct val="80000"/>
              </a:lnSpc>
            </a:pPr>
            <a:r>
              <a:rPr lang="ru-RU" sz="2200" dirty="0" smtClean="0">
                <a:latin typeface="Times New Roman" pitchFamily="18" charset="0"/>
                <a:cs typeface="Times New Roman" pitchFamily="18" charset="0"/>
              </a:rPr>
              <a:t>Сделайте несколько копий плаката на стандартных листах бумаги, поместите их пластиковый кармашек, специально прикрепленный к вашему стенду.</a:t>
            </a:r>
          </a:p>
        </p:txBody>
      </p:sp>
      <p:sp>
        <p:nvSpPr>
          <p:cNvPr id="25604" name="Rectangle 4"/>
          <p:cNvSpPr>
            <a:spLocks noChangeArrowheads="1"/>
          </p:cNvSpPr>
          <p:nvPr/>
        </p:nvSpPr>
        <p:spPr bwMode="auto">
          <a:xfrm>
            <a:off x="8686801" y="5859066"/>
            <a:ext cx="256802" cy="289310"/>
          </a:xfrm>
          <a:prstGeom prst="rect">
            <a:avLst/>
          </a:prstGeom>
          <a:noFill/>
          <a:ln w="9525">
            <a:noFill/>
            <a:miter lim="800000"/>
            <a:headEnd/>
            <a:tailEnd/>
          </a:ln>
          <a:effectLst/>
        </p:spPr>
        <p:txBody>
          <a:bodyPr wrap="none">
            <a:spAutoFit/>
          </a:bodyPr>
          <a:lstStyle/>
          <a:p>
            <a:pPr>
              <a:lnSpc>
                <a:spcPct val="80000"/>
              </a:lnSpc>
              <a:spcBef>
                <a:spcPct val="20000"/>
              </a:spcBef>
              <a:buFontTx/>
              <a:buChar char="•"/>
            </a:pPr>
            <a:endParaRPr lang="ru-RU" sz="160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ru-RU" sz="4000" dirty="0" smtClean="0">
                <a:solidFill>
                  <a:schemeClr val="accent6">
                    <a:lumMod val="75000"/>
                  </a:schemeClr>
                </a:solidFill>
                <a:latin typeface="Times New Roman" pitchFamily="18" charset="0"/>
                <a:cs typeface="Times New Roman" pitchFamily="18" charset="0"/>
              </a:rPr>
              <a:t>Общие требования к стендовому докладу</a:t>
            </a:r>
          </a:p>
        </p:txBody>
      </p:sp>
      <p:sp>
        <p:nvSpPr>
          <p:cNvPr id="4099" name="Rectangle 3"/>
          <p:cNvSpPr>
            <a:spLocks noGrp="1" noChangeArrowheads="1"/>
          </p:cNvSpPr>
          <p:nvPr>
            <p:ph idx="1"/>
          </p:nvPr>
        </p:nvSpPr>
        <p:spPr>
          <a:xfrm>
            <a:off x="457200" y="1981200"/>
            <a:ext cx="8229600" cy="4201716"/>
          </a:xfrm>
        </p:spPr>
        <p:txBody>
          <a:bodyPr/>
          <a:lstStyle/>
          <a:p>
            <a:pPr eaLnBrk="1" hangingPunct="1">
              <a:lnSpc>
                <a:spcPct val="90000"/>
              </a:lnSpc>
              <a:buFont typeface="Wingdings" pitchFamily="2" charset="2"/>
              <a:buNone/>
            </a:pPr>
            <a:endParaRPr lang="ru-RU" dirty="0" smtClean="0">
              <a:latin typeface="Times New Roman" pitchFamily="18" charset="0"/>
              <a:cs typeface="Times New Roman" pitchFamily="18" charset="0"/>
            </a:endParaRPr>
          </a:p>
          <a:p>
            <a:pPr eaLnBrk="1" hangingPunct="1">
              <a:lnSpc>
                <a:spcPct val="90000"/>
              </a:lnSpc>
            </a:pPr>
            <a:r>
              <a:rPr lang="ru-RU" b="1" dirty="0" smtClean="0">
                <a:latin typeface="Times New Roman" pitchFamily="18" charset="0"/>
                <a:cs typeface="Times New Roman" pitchFamily="18" charset="0"/>
              </a:rPr>
              <a:t>Стендовый доклад</a:t>
            </a:r>
            <a:r>
              <a:rPr lang="ru-RU" dirty="0" smtClean="0">
                <a:latin typeface="Times New Roman" pitchFamily="18" charset="0"/>
                <a:cs typeface="Times New Roman" pitchFamily="18" charset="0"/>
              </a:rPr>
              <a:t> – это одна из эффективных форм оперативного сообщения научных данных с использованием плаката</a:t>
            </a:r>
          </a:p>
          <a:p>
            <a:pPr eaLnBrk="1" hangingPunct="1">
              <a:lnSpc>
                <a:spcPct val="90000"/>
              </a:lnSpc>
              <a:buFont typeface="Wingdings" pitchFamily="2" charset="2"/>
              <a:buNone/>
            </a:pPr>
            <a:endParaRPr lang="ru-RU" dirty="0" smtClean="0">
              <a:latin typeface="Times New Roman" pitchFamily="18" charset="0"/>
              <a:cs typeface="Times New Roman" pitchFamily="18" charset="0"/>
            </a:endParaRPr>
          </a:p>
          <a:p>
            <a:pPr eaLnBrk="1" hangingPunct="1">
              <a:lnSpc>
                <a:spcPct val="90000"/>
              </a:lnSpc>
            </a:pPr>
            <a:r>
              <a:rPr lang="ru-RU" b="1" dirty="0" smtClean="0">
                <a:latin typeface="Times New Roman" pitchFamily="18" charset="0"/>
                <a:cs typeface="Times New Roman" pitchFamily="18" charset="0"/>
              </a:rPr>
              <a:t>Стендовый доклад</a:t>
            </a:r>
            <a:r>
              <a:rPr lang="ru-RU" dirty="0" smtClean="0">
                <a:latin typeface="Times New Roman" pitchFamily="18" charset="0"/>
                <a:cs typeface="Times New Roman" pitchFamily="18" charset="0"/>
              </a:rPr>
              <a:t> – это  </a:t>
            </a:r>
            <a:r>
              <a:rPr lang="ru-RU" dirty="0" err="1" smtClean="0">
                <a:latin typeface="Times New Roman" pitchFamily="18" charset="0"/>
                <a:cs typeface="Times New Roman" pitchFamily="18" charset="0"/>
              </a:rPr>
              <a:t>постерная</a:t>
            </a:r>
            <a:r>
              <a:rPr lang="ru-RU" dirty="0" smtClean="0">
                <a:latin typeface="Times New Roman" pitchFamily="18" charset="0"/>
                <a:cs typeface="Times New Roman" pitchFamily="18" charset="0"/>
              </a:rPr>
              <a:t> презентация научного сообщения (от англ. </a:t>
            </a:r>
            <a:r>
              <a:rPr lang="en-US" dirty="0" smtClean="0">
                <a:latin typeface="Times New Roman" pitchFamily="18" charset="0"/>
                <a:cs typeface="Times New Roman" pitchFamily="18" charset="0"/>
              </a:rPr>
              <a:t>Poster</a:t>
            </a:r>
            <a:r>
              <a:rPr lang="ru-RU" dirty="0" smtClean="0">
                <a:latin typeface="Times New Roman" pitchFamily="18" charset="0"/>
                <a:cs typeface="Times New Roman" pitchFamily="18" charset="0"/>
              </a:rPr>
              <a:t>- плакат, афиша)</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44500" y="566738"/>
            <a:ext cx="8229600" cy="1135856"/>
          </a:xfrm>
        </p:spPr>
        <p:txBody>
          <a:bodyPr/>
          <a:lstStyle/>
          <a:p>
            <a:pPr eaLnBrk="1" hangingPunct="1">
              <a:defRPr/>
            </a:pPr>
            <a:r>
              <a:rPr lang="ru-RU" sz="2400" dirty="0" smtClean="0">
                <a:solidFill>
                  <a:schemeClr val="accent6">
                    <a:lumMod val="75000"/>
                  </a:schemeClr>
                </a:solidFill>
                <a:latin typeface="Times New Roman" pitchFamily="18" charset="0"/>
                <a:cs typeface="Times New Roman" pitchFamily="18" charset="0"/>
              </a:rPr>
              <a:t>Критерии оценивания стендовых докладов: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p:txBody>
      </p:sp>
      <p:sp>
        <p:nvSpPr>
          <p:cNvPr id="26627" name="Объект 2"/>
          <p:cNvSpPr>
            <a:spLocks noGrp="1"/>
          </p:cNvSpPr>
          <p:nvPr>
            <p:ph idx="1"/>
          </p:nvPr>
        </p:nvSpPr>
        <p:spPr>
          <a:xfrm>
            <a:off x="457200" y="1484710"/>
            <a:ext cx="8229600" cy="5076825"/>
          </a:xfrm>
        </p:spPr>
        <p:txBody>
          <a:bodyPr/>
          <a:lstStyle/>
          <a:p>
            <a:pPr eaLnBrk="1" hangingPunct="1"/>
            <a:r>
              <a:rPr lang="ru-RU" sz="2400" smtClean="0">
                <a:latin typeface="Times New Roman" pitchFamily="18" charset="0"/>
                <a:cs typeface="Times New Roman" pitchFamily="18" charset="0"/>
              </a:rPr>
              <a:t>Актуальность, цели, задачи, постановка вопросов </a:t>
            </a:r>
            <a:r>
              <a:rPr lang="ru-RU" sz="2400" b="1" smtClean="0">
                <a:solidFill>
                  <a:srgbClr val="92D050"/>
                </a:solidFill>
                <a:latin typeface="Times New Roman" pitchFamily="18" charset="0"/>
                <a:cs typeface="Times New Roman" pitchFamily="18" charset="0"/>
              </a:rPr>
              <a:t>0-2 балла</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Характеристика изученной литературы и материалов </a:t>
            </a:r>
            <a:r>
              <a:rPr lang="ru-RU" sz="2400" b="1" smtClean="0">
                <a:solidFill>
                  <a:srgbClr val="92D050"/>
                </a:solidFill>
                <a:latin typeface="Times New Roman" pitchFamily="18" charset="0"/>
                <a:cs typeface="Times New Roman" pitchFamily="18" charset="0"/>
              </a:rPr>
              <a:t>0-3 балла</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Изложение основных вопросов, аргументация </a:t>
            </a:r>
            <a:r>
              <a:rPr lang="ru-RU" sz="2400" b="1" smtClean="0">
                <a:solidFill>
                  <a:srgbClr val="92D050"/>
                </a:solidFill>
                <a:latin typeface="Times New Roman" pitchFamily="18" charset="0"/>
                <a:cs typeface="Times New Roman" pitchFamily="18" charset="0"/>
              </a:rPr>
              <a:t>0-5 баллов</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Общие выводы </a:t>
            </a:r>
            <a:r>
              <a:rPr lang="ru-RU" sz="2400" b="1" smtClean="0">
                <a:solidFill>
                  <a:srgbClr val="92D050"/>
                </a:solidFill>
                <a:latin typeface="Times New Roman" pitchFamily="18" charset="0"/>
                <a:cs typeface="Times New Roman" pitchFamily="18" charset="0"/>
              </a:rPr>
              <a:t>0-2 балла</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Ответы на вопросы </a:t>
            </a:r>
            <a:r>
              <a:rPr lang="ru-RU" sz="2400" b="1" smtClean="0">
                <a:solidFill>
                  <a:srgbClr val="92D050"/>
                </a:solidFill>
                <a:latin typeface="Times New Roman" pitchFamily="18" charset="0"/>
                <a:cs typeface="Times New Roman" pitchFamily="18" charset="0"/>
              </a:rPr>
              <a:t>0-4 балла</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Визуальное представление материалов доклада </a:t>
            </a:r>
            <a:r>
              <a:rPr lang="ru-RU" sz="2400" b="1" smtClean="0">
                <a:solidFill>
                  <a:srgbClr val="92D050"/>
                </a:solidFill>
                <a:latin typeface="Times New Roman" pitchFamily="18" charset="0"/>
                <a:cs typeface="Times New Roman" pitchFamily="18" charset="0"/>
              </a:rPr>
              <a:t>0-4 балла</a:t>
            </a:r>
            <a:endParaRPr lang="ru-RU" sz="2400" smtClean="0">
              <a:solidFill>
                <a:srgbClr val="92D050"/>
              </a:solidFill>
              <a:latin typeface="Times New Roman" pitchFamily="18" charset="0"/>
              <a:cs typeface="Times New Roman" pitchFamily="18" charset="0"/>
            </a:endParaRPr>
          </a:p>
          <a:p>
            <a:pPr eaLnBrk="1" hangingPunct="1"/>
            <a:r>
              <a:rPr lang="ru-RU" sz="2400" smtClean="0">
                <a:latin typeface="Times New Roman" pitchFamily="18" charset="0"/>
                <a:cs typeface="Times New Roman" pitchFamily="18" charset="0"/>
              </a:rPr>
              <a:t>Сумма баллов </a:t>
            </a:r>
            <a:r>
              <a:rPr lang="ru-RU" sz="2400" b="1" smtClean="0">
                <a:solidFill>
                  <a:srgbClr val="92D050"/>
                </a:solidFill>
                <a:latin typeface="Times New Roman" pitchFamily="18" charset="0"/>
                <a:cs typeface="Times New Roman" pitchFamily="18" charset="0"/>
              </a:rPr>
              <a:t>20 баллов максимально</a:t>
            </a:r>
            <a:endParaRPr lang="ru-RU" sz="2400" smtClean="0">
              <a:solidFill>
                <a:srgbClr val="92D05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dok.opredelim.com/pars_docs/refs/17/16943/img24.jpg"/>
          <p:cNvPicPr>
            <a:picLocks noChangeAspect="1" noChangeArrowheads="1"/>
          </p:cNvPicPr>
          <p:nvPr/>
        </p:nvPicPr>
        <p:blipFill>
          <a:blip r:embed="rId2" cstate="print"/>
          <a:srcRect l="10626" t="14700" r="5113" b="5501"/>
          <a:stretch>
            <a:fillRect/>
          </a:stretch>
        </p:blipFill>
        <p:spPr bwMode="auto">
          <a:xfrm>
            <a:off x="1259632" y="764704"/>
            <a:ext cx="6691058" cy="4752528"/>
          </a:xfrm>
          <a:prstGeom prst="rect">
            <a:avLst/>
          </a:prstGeom>
          <a:noFill/>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3216"/>
            <a:ext cx="184731" cy="369332"/>
          </a:xfrm>
          <a:prstGeom prst="rect">
            <a:avLst/>
          </a:prstGeom>
          <a:noFill/>
          <a:ln w="9525">
            <a:noFill/>
            <a:miter lim="800000"/>
            <a:headEnd/>
            <a:tailEnd/>
          </a:ln>
          <a:effectLst/>
        </p:spPr>
        <p:txBody>
          <a:bodyPr wrap="none" anchor="ctr">
            <a:spAutoFit/>
          </a:bodyPr>
          <a:lstStyle/>
          <a:p>
            <a:endParaRPr lang="ru-RU"/>
          </a:p>
        </p:txBody>
      </p:sp>
      <p:sp>
        <p:nvSpPr>
          <p:cNvPr id="27651" name="Rectangle 1"/>
          <p:cNvSpPr>
            <a:spLocks noChangeArrowheads="1"/>
          </p:cNvSpPr>
          <p:nvPr/>
        </p:nvSpPr>
        <p:spPr bwMode="auto">
          <a:xfrm>
            <a:off x="539552" y="548680"/>
            <a:ext cx="8280920" cy="648444"/>
          </a:xfrm>
          <a:prstGeom prst="rect">
            <a:avLst/>
          </a:prstGeom>
          <a:solidFill>
            <a:srgbClr val="FFFFFF"/>
          </a:solidFill>
          <a:ln w="9525">
            <a:solidFill>
              <a:srgbClr val="000000"/>
            </a:solidFill>
            <a:miter lim="800000"/>
            <a:headEnd/>
            <a:tailEnd/>
          </a:ln>
        </p:spPr>
        <p:txBody>
          <a:bodyPr/>
          <a:lstStyle/>
          <a:p>
            <a:pPr algn="ctr"/>
            <a:r>
              <a:rPr lang="ru-RU" sz="2000" dirty="0">
                <a:latin typeface="Times New Roman" pitchFamily="18" charset="0"/>
                <a:cs typeface="Times New Roman" pitchFamily="18" charset="0"/>
              </a:rPr>
              <a:t>Название стенда</a:t>
            </a:r>
            <a:endParaRPr lang="ru-RU" sz="2000" dirty="0"/>
          </a:p>
          <a:p>
            <a:pPr eaLnBrk="0" hangingPunct="0"/>
            <a:r>
              <a:rPr lang="ru-RU" sz="2000" dirty="0">
                <a:latin typeface="Times New Roman" pitchFamily="18" charset="0"/>
                <a:cs typeface="Times New Roman" pitchFamily="18" charset="0"/>
              </a:rPr>
              <a:t>Авторы (фамилии, имена, отчества (полностью) авторов (в работах </a:t>
            </a:r>
            <a:r>
              <a:rPr lang="ru-RU" sz="2000" dirty="0" smtClean="0">
                <a:latin typeface="Times New Roman" pitchFamily="18" charset="0"/>
                <a:cs typeface="Times New Roman" pitchFamily="18" charset="0"/>
              </a:rPr>
              <a:t>школьников и </a:t>
            </a:r>
            <a:r>
              <a:rPr lang="ru-RU" sz="2000" dirty="0">
                <a:latin typeface="Times New Roman" pitchFamily="18" charset="0"/>
                <a:cs typeface="Times New Roman" pitchFamily="18" charset="0"/>
              </a:rPr>
              <a:t>научного руководителя), учреждение, </a:t>
            </a:r>
            <a:r>
              <a:rPr lang="ru-RU" sz="2000" dirty="0" smtClean="0">
                <a:latin typeface="Times New Roman" pitchFamily="18" charset="0"/>
                <a:cs typeface="Times New Roman" pitchFamily="18" charset="0"/>
              </a:rPr>
              <a:t>город</a:t>
            </a:r>
            <a:endParaRPr lang="ru-RU" sz="2000" dirty="0"/>
          </a:p>
        </p:txBody>
      </p:sp>
      <p:sp>
        <p:nvSpPr>
          <p:cNvPr id="27652" name="Rectangle 3"/>
          <p:cNvSpPr>
            <a:spLocks noChangeArrowheads="1"/>
          </p:cNvSpPr>
          <p:nvPr/>
        </p:nvSpPr>
        <p:spPr bwMode="auto">
          <a:xfrm>
            <a:off x="154517" y="363469"/>
            <a:ext cx="580608" cy="523220"/>
          </a:xfrm>
          <a:prstGeom prst="rect">
            <a:avLst/>
          </a:prstGeom>
          <a:noFill/>
          <a:ln w="9525">
            <a:noFill/>
            <a:miter lim="800000"/>
            <a:headEnd/>
            <a:tailEnd/>
          </a:ln>
          <a:effectLst/>
        </p:spPr>
        <p:txBody>
          <a:bodyPr wrap="none" anchor="ctr">
            <a:spAutoFit/>
          </a:bodyPr>
          <a:lstStyle/>
          <a:p>
            <a:endParaRPr lang="ru-RU" sz="1400">
              <a:latin typeface="Times New Roman" pitchFamily="18" charset="0"/>
              <a:cs typeface="Times New Roman" pitchFamily="18" charset="0"/>
            </a:endParaRPr>
          </a:p>
          <a:p>
            <a:pPr eaLnBrk="0" hangingPunct="0"/>
            <a:r>
              <a:rPr lang="ru-RU" sz="1400">
                <a:latin typeface="Times New Roman" pitchFamily="18" charset="0"/>
                <a:cs typeface="Times New Roman" pitchFamily="18" charset="0"/>
              </a:rPr>
              <a:t>№ 1. </a:t>
            </a:r>
            <a:endParaRPr lang="ru-RU"/>
          </a:p>
        </p:txBody>
      </p:sp>
      <p:sp>
        <p:nvSpPr>
          <p:cNvPr id="27653" name="Rectangle 7"/>
          <p:cNvSpPr>
            <a:spLocks noChangeArrowheads="1"/>
          </p:cNvSpPr>
          <p:nvPr/>
        </p:nvSpPr>
        <p:spPr bwMode="auto">
          <a:xfrm>
            <a:off x="251520" y="1772816"/>
            <a:ext cx="2160240" cy="2448272"/>
          </a:xfrm>
          <a:prstGeom prst="rect">
            <a:avLst/>
          </a:prstGeom>
          <a:solidFill>
            <a:srgbClr val="CCFFCC"/>
          </a:solidFill>
          <a:ln w="9525">
            <a:solidFill>
              <a:srgbClr val="000000"/>
            </a:solidFill>
            <a:miter lim="800000"/>
            <a:headEnd/>
            <a:tailEnd/>
          </a:ln>
        </p:spPr>
        <p:txBody>
          <a:bodyPr/>
          <a:lstStyle/>
          <a:p>
            <a:r>
              <a:rPr lang="ru-RU" sz="1400" b="1" dirty="0">
                <a:latin typeface="Times New Roman" pitchFamily="18" charset="0"/>
                <a:cs typeface="Times New Roman" pitchFamily="18" charset="0"/>
              </a:rPr>
              <a:t>Вводная часть:</a:t>
            </a:r>
            <a:endParaRPr lang="ru-RU" sz="1400" dirty="0"/>
          </a:p>
          <a:p>
            <a:pPr eaLnBrk="0" hangingPunct="0"/>
            <a:r>
              <a:rPr lang="ru-RU" sz="1400" dirty="0">
                <a:latin typeface="Times New Roman" pitchFamily="18" charset="0"/>
                <a:cs typeface="Times New Roman" pitchFamily="18" charset="0"/>
              </a:rPr>
              <a:t>- Актуальность</a:t>
            </a:r>
            <a:endParaRPr lang="ru-RU" sz="1400" dirty="0"/>
          </a:p>
          <a:p>
            <a:pPr eaLnBrk="0" hangingPunct="0"/>
            <a:r>
              <a:rPr lang="ru-RU" sz="1400" dirty="0">
                <a:latin typeface="Times New Roman" pitchFamily="18" charset="0"/>
                <a:cs typeface="Times New Roman" pitchFamily="18" charset="0"/>
              </a:rPr>
              <a:t>- Цели</a:t>
            </a:r>
            <a:endParaRPr lang="ru-RU" sz="1400" dirty="0"/>
          </a:p>
          <a:p>
            <a:pPr eaLnBrk="0" hangingPunct="0"/>
            <a:r>
              <a:rPr lang="ru-RU" sz="1400" dirty="0">
                <a:latin typeface="Times New Roman" pitchFamily="18" charset="0"/>
                <a:cs typeface="Times New Roman" pitchFamily="18" charset="0"/>
              </a:rPr>
              <a:t>- Задачи (</a:t>
            </a:r>
            <a:r>
              <a:rPr lang="ru-RU" sz="1400" dirty="0" err="1">
                <a:latin typeface="Times New Roman" pitchFamily="18" charset="0"/>
                <a:cs typeface="Times New Roman" pitchFamily="18" charset="0"/>
              </a:rPr>
              <a:t>осн</a:t>
            </a:r>
            <a:r>
              <a:rPr lang="ru-RU" sz="1400" dirty="0">
                <a:latin typeface="Times New Roman" pitchFamily="18" charset="0"/>
                <a:cs typeface="Times New Roman" pitchFamily="18" charset="0"/>
              </a:rPr>
              <a:t>. вопросы)</a:t>
            </a:r>
            <a:endParaRPr lang="ru-RU" sz="1400" dirty="0"/>
          </a:p>
          <a:p>
            <a:pPr eaLnBrk="0" hangingPunct="0"/>
            <a:r>
              <a:rPr lang="ru-RU" sz="1400" dirty="0">
                <a:latin typeface="Times New Roman" pitchFamily="18" charset="0"/>
                <a:cs typeface="Times New Roman" pitchFamily="18" charset="0"/>
              </a:rPr>
              <a:t>- Гипотеза (для естественно - научного цикла)</a:t>
            </a:r>
            <a:endParaRPr lang="ru-RU" sz="1400" dirty="0"/>
          </a:p>
          <a:p>
            <a:pPr eaLnBrk="0" hangingPunct="0"/>
            <a:r>
              <a:rPr lang="ru-RU" sz="1400" dirty="0">
                <a:latin typeface="Times New Roman" pitchFamily="18" charset="0"/>
                <a:cs typeface="Times New Roman" pitchFamily="18" charset="0"/>
              </a:rPr>
              <a:t>- Степень изученности</a:t>
            </a:r>
            <a:endParaRPr lang="ru-RU" sz="1400" dirty="0"/>
          </a:p>
          <a:p>
            <a:pPr eaLnBrk="0" hangingPunct="0"/>
            <a:r>
              <a:rPr lang="ru-RU" sz="1400" dirty="0">
                <a:latin typeface="Times New Roman" pitchFamily="18" charset="0"/>
                <a:cs typeface="Times New Roman" pitchFamily="18" charset="0"/>
              </a:rPr>
              <a:t>- Материалы или источники исследования</a:t>
            </a:r>
            <a:endParaRPr lang="ru-RU" sz="1400" dirty="0"/>
          </a:p>
          <a:p>
            <a:pPr eaLnBrk="0" hangingPunct="0"/>
            <a:r>
              <a:rPr lang="ru-RU" sz="1400" dirty="0">
                <a:latin typeface="Times New Roman" pitchFamily="18" charset="0"/>
                <a:cs typeface="Times New Roman" pitchFamily="18" charset="0"/>
              </a:rPr>
              <a:t>- Объект исследования</a:t>
            </a:r>
            <a:endParaRPr lang="ru-RU" sz="1400" dirty="0"/>
          </a:p>
        </p:txBody>
      </p:sp>
      <p:sp>
        <p:nvSpPr>
          <p:cNvPr id="27654" name="Rectangle 4"/>
          <p:cNvSpPr>
            <a:spLocks noChangeArrowheads="1"/>
          </p:cNvSpPr>
          <p:nvPr/>
        </p:nvSpPr>
        <p:spPr bwMode="auto">
          <a:xfrm>
            <a:off x="2483768" y="1844824"/>
            <a:ext cx="2065867" cy="894159"/>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Таблица, схемы, картина и т.д. № 1. </a:t>
            </a:r>
          </a:p>
        </p:txBody>
      </p:sp>
      <p:sp>
        <p:nvSpPr>
          <p:cNvPr id="27655" name="Rectangle 6"/>
          <p:cNvSpPr>
            <a:spLocks noChangeArrowheads="1"/>
          </p:cNvSpPr>
          <p:nvPr/>
        </p:nvSpPr>
        <p:spPr bwMode="auto">
          <a:xfrm>
            <a:off x="4733785" y="1815059"/>
            <a:ext cx="1970616" cy="894160"/>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Таблица, схемы, картина и т.д. № 2.</a:t>
            </a:r>
          </a:p>
          <a:p>
            <a:pPr eaLnBrk="0" hangingPunct="0"/>
            <a:endParaRPr lang="ru-RU" sz="1400">
              <a:latin typeface="Times New Roman" pitchFamily="18" charset="0"/>
              <a:ea typeface="Times New Roman" pitchFamily="18" charset="0"/>
              <a:cs typeface="Times New Roman" pitchFamily="18" charset="0"/>
            </a:endParaRPr>
          </a:p>
        </p:txBody>
      </p:sp>
      <p:sp>
        <p:nvSpPr>
          <p:cNvPr id="27656" name="Rectangle 5"/>
          <p:cNvSpPr>
            <a:spLocks noChangeArrowheads="1"/>
          </p:cNvSpPr>
          <p:nvPr/>
        </p:nvSpPr>
        <p:spPr bwMode="auto">
          <a:xfrm>
            <a:off x="6979569" y="1792436"/>
            <a:ext cx="1962151" cy="1780579"/>
          </a:xfrm>
          <a:prstGeom prst="rect">
            <a:avLst/>
          </a:prstGeom>
          <a:solidFill>
            <a:srgbClr val="CCFFCC"/>
          </a:solidFill>
          <a:ln w="9525">
            <a:solidFill>
              <a:srgbClr val="000000"/>
            </a:solidFill>
            <a:miter lim="800000"/>
            <a:headEnd/>
            <a:tailEnd/>
          </a:ln>
        </p:spPr>
        <p:txBody>
          <a:bodyPr/>
          <a:lstStyle/>
          <a:p>
            <a:r>
              <a:rPr lang="ru-RU" sz="1400" b="1" dirty="0">
                <a:latin typeface="Times New Roman" pitchFamily="18" charset="0"/>
                <a:cs typeface="Times New Roman" pitchFamily="18" charset="0"/>
              </a:rPr>
              <a:t>Выводы:</a:t>
            </a:r>
            <a:endParaRPr lang="ru-RU" sz="1400" dirty="0">
              <a:latin typeface="Times New Roman" pitchFamily="18" charset="0"/>
              <a:cs typeface="Times New Roman" pitchFamily="18" charset="0"/>
            </a:endParaRPr>
          </a:p>
          <a:p>
            <a:pPr eaLnBrk="0" hangingPunct="0"/>
            <a:r>
              <a:rPr lang="ru-RU" sz="1400" dirty="0">
                <a:latin typeface="Times New Roman" pitchFamily="18" charset="0"/>
                <a:cs typeface="Times New Roman" pitchFamily="18" charset="0"/>
              </a:rPr>
              <a:t>1 – самый главный ответ на поставленные задачи (вопросы) очень кратко</a:t>
            </a:r>
          </a:p>
          <a:p>
            <a:pPr eaLnBrk="0" hangingPunct="0"/>
            <a:r>
              <a:rPr lang="ru-RU" sz="1400" dirty="0">
                <a:latin typeface="Times New Roman" pitchFamily="18" charset="0"/>
                <a:cs typeface="Times New Roman" pitchFamily="18" charset="0"/>
              </a:rPr>
              <a:t>2</a:t>
            </a:r>
          </a:p>
          <a:p>
            <a:pPr eaLnBrk="0" hangingPunct="0"/>
            <a:r>
              <a:rPr lang="ru-RU" sz="1400" dirty="0">
                <a:latin typeface="Times New Roman" pitchFamily="18" charset="0"/>
                <a:cs typeface="Times New Roman" pitchFamily="18" charset="0"/>
              </a:rPr>
              <a:t>3</a:t>
            </a:r>
          </a:p>
          <a:p>
            <a:pPr eaLnBrk="0" hangingPunct="0"/>
            <a:r>
              <a:rPr lang="ru-RU" sz="1400" dirty="0">
                <a:latin typeface="Times New Roman" pitchFamily="18" charset="0"/>
                <a:cs typeface="Times New Roman" pitchFamily="18" charset="0"/>
              </a:rPr>
              <a:t>4</a:t>
            </a:r>
          </a:p>
        </p:txBody>
      </p:sp>
      <p:sp>
        <p:nvSpPr>
          <p:cNvPr id="27657" name="Rectangle 8"/>
          <p:cNvSpPr>
            <a:spLocks noChangeArrowheads="1"/>
          </p:cNvSpPr>
          <p:nvPr/>
        </p:nvSpPr>
        <p:spPr bwMode="auto">
          <a:xfrm>
            <a:off x="0" y="-13216"/>
            <a:ext cx="184731" cy="369332"/>
          </a:xfrm>
          <a:prstGeom prst="rect">
            <a:avLst/>
          </a:prstGeom>
          <a:noFill/>
          <a:ln w="9525">
            <a:noFill/>
            <a:miter lim="800000"/>
            <a:headEnd/>
            <a:tailEnd/>
          </a:ln>
          <a:effectLst/>
        </p:spPr>
        <p:txBody>
          <a:bodyPr wrap="none" anchor="ctr">
            <a:spAutoFit/>
          </a:bodyPr>
          <a:lstStyle/>
          <a:p>
            <a:endParaRPr lang="ru-RU"/>
          </a:p>
        </p:txBody>
      </p:sp>
      <p:sp>
        <p:nvSpPr>
          <p:cNvPr id="27658" name="Rectangle 9"/>
          <p:cNvSpPr>
            <a:spLocks noChangeArrowheads="1"/>
          </p:cNvSpPr>
          <p:nvPr/>
        </p:nvSpPr>
        <p:spPr bwMode="auto">
          <a:xfrm>
            <a:off x="0" y="158234"/>
            <a:ext cx="184731" cy="369332"/>
          </a:xfrm>
          <a:prstGeom prst="rect">
            <a:avLst/>
          </a:prstGeom>
          <a:noFill/>
          <a:ln w="9525">
            <a:noFill/>
            <a:miter lim="800000"/>
            <a:headEnd/>
            <a:tailEnd/>
          </a:ln>
          <a:effectLst/>
        </p:spPr>
        <p:txBody>
          <a:bodyPr wrap="none" anchor="ctr">
            <a:spAutoFit/>
          </a:bodyPr>
          <a:lstStyle/>
          <a:p>
            <a:endParaRPr lang="ru-RU"/>
          </a:p>
        </p:txBody>
      </p:sp>
      <p:sp>
        <p:nvSpPr>
          <p:cNvPr id="27659" name="Rectangle 11"/>
          <p:cNvSpPr>
            <a:spLocks noChangeArrowheads="1"/>
          </p:cNvSpPr>
          <p:nvPr/>
        </p:nvSpPr>
        <p:spPr bwMode="auto">
          <a:xfrm>
            <a:off x="203200" y="101084"/>
            <a:ext cx="184731" cy="369332"/>
          </a:xfrm>
          <a:prstGeom prst="rect">
            <a:avLst/>
          </a:prstGeom>
          <a:noFill/>
          <a:ln w="9525">
            <a:noFill/>
            <a:miter lim="800000"/>
            <a:headEnd/>
            <a:tailEnd/>
          </a:ln>
          <a:effectLst/>
        </p:spPr>
        <p:txBody>
          <a:bodyPr wrap="none" anchor="ctr">
            <a:spAutoFit/>
          </a:bodyPr>
          <a:lstStyle/>
          <a:p>
            <a:endParaRPr lang="ru-RU"/>
          </a:p>
        </p:txBody>
      </p:sp>
      <p:sp>
        <p:nvSpPr>
          <p:cNvPr id="27660" name="Rectangle 10"/>
          <p:cNvSpPr>
            <a:spLocks noChangeArrowheads="1"/>
          </p:cNvSpPr>
          <p:nvPr/>
        </p:nvSpPr>
        <p:spPr bwMode="auto">
          <a:xfrm>
            <a:off x="251520" y="4437112"/>
            <a:ext cx="2088232" cy="576064"/>
          </a:xfrm>
          <a:prstGeom prst="rect">
            <a:avLst/>
          </a:prstGeom>
          <a:solidFill>
            <a:srgbClr val="CCFFCC"/>
          </a:solidFill>
          <a:ln w="9525">
            <a:solidFill>
              <a:srgbClr val="000000"/>
            </a:solidFill>
            <a:miter lim="800000"/>
            <a:headEnd/>
            <a:tailEnd/>
          </a:ln>
        </p:spPr>
        <p:txBody>
          <a:bodyPr/>
          <a:lstStyle/>
          <a:p>
            <a:r>
              <a:rPr lang="ru-RU" sz="1600">
                <a:latin typeface="Times New Roman" pitchFamily="18" charset="0"/>
                <a:ea typeface="Times New Roman" pitchFamily="18" charset="0"/>
                <a:cs typeface="Times New Roman" pitchFamily="18" charset="0"/>
              </a:rPr>
              <a:t>Методы исследования</a:t>
            </a:r>
          </a:p>
        </p:txBody>
      </p:sp>
      <p:sp>
        <p:nvSpPr>
          <p:cNvPr id="27661" name="Rectangle 12"/>
          <p:cNvSpPr>
            <a:spLocks noChangeArrowheads="1"/>
          </p:cNvSpPr>
          <p:nvPr/>
        </p:nvSpPr>
        <p:spPr bwMode="auto">
          <a:xfrm>
            <a:off x="203200" y="272534"/>
            <a:ext cx="184731" cy="369332"/>
          </a:xfrm>
          <a:prstGeom prst="rect">
            <a:avLst/>
          </a:prstGeom>
          <a:noFill/>
          <a:ln w="9525">
            <a:noFill/>
            <a:miter lim="800000"/>
            <a:headEnd/>
            <a:tailEnd/>
          </a:ln>
          <a:effectLst/>
        </p:spPr>
        <p:txBody>
          <a:bodyPr wrap="none" anchor="ctr">
            <a:spAutoFit/>
          </a:bodyPr>
          <a:lstStyle/>
          <a:p>
            <a:endParaRPr lang="ru-RU"/>
          </a:p>
        </p:txBody>
      </p:sp>
      <p:sp>
        <p:nvSpPr>
          <p:cNvPr id="27662" name="Rectangle 16"/>
          <p:cNvSpPr>
            <a:spLocks noChangeArrowheads="1"/>
          </p:cNvSpPr>
          <p:nvPr/>
        </p:nvSpPr>
        <p:spPr bwMode="auto">
          <a:xfrm>
            <a:off x="2479535" y="2941390"/>
            <a:ext cx="2065867" cy="894160"/>
          </a:xfrm>
          <a:prstGeom prst="rect">
            <a:avLst/>
          </a:prstGeom>
          <a:solidFill>
            <a:srgbClr val="FFFFFF"/>
          </a:solidFill>
          <a:ln w="9525">
            <a:solidFill>
              <a:srgbClr val="000000"/>
            </a:solidFill>
            <a:miter lim="800000"/>
            <a:headEnd/>
            <a:tailEnd/>
          </a:ln>
        </p:spPr>
        <p:txBody>
          <a:bodyPr/>
          <a:lstStyle/>
          <a:p>
            <a:r>
              <a:rPr lang="ru-RU" sz="1400">
                <a:latin typeface="Times New Roman" pitchFamily="18" charset="0"/>
                <a:ea typeface="Times New Roman" pitchFamily="18" charset="0"/>
                <a:cs typeface="Times New Roman" pitchFamily="18" charset="0"/>
              </a:rPr>
              <a:t>Результаты </a:t>
            </a:r>
          </a:p>
        </p:txBody>
      </p:sp>
      <p:sp>
        <p:nvSpPr>
          <p:cNvPr id="27663" name="Rectangle 13"/>
          <p:cNvSpPr>
            <a:spLocks noChangeArrowheads="1"/>
          </p:cNvSpPr>
          <p:nvPr/>
        </p:nvSpPr>
        <p:spPr bwMode="auto">
          <a:xfrm>
            <a:off x="4687219" y="2941390"/>
            <a:ext cx="1970616" cy="894160"/>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Иллюстрация, диаграмма</a:t>
            </a:r>
          </a:p>
        </p:txBody>
      </p:sp>
      <p:sp>
        <p:nvSpPr>
          <p:cNvPr id="27664" name="Rectangle 14"/>
          <p:cNvSpPr>
            <a:spLocks noChangeArrowheads="1"/>
          </p:cNvSpPr>
          <p:nvPr/>
        </p:nvSpPr>
        <p:spPr bwMode="auto">
          <a:xfrm>
            <a:off x="6939352" y="3861048"/>
            <a:ext cx="2065867" cy="792088"/>
          </a:xfrm>
          <a:prstGeom prst="rect">
            <a:avLst/>
          </a:prstGeom>
          <a:solidFill>
            <a:srgbClr val="CCFFCC"/>
          </a:solidFill>
          <a:ln w="9525">
            <a:solidFill>
              <a:srgbClr val="000000"/>
            </a:solidFill>
            <a:miter lim="800000"/>
            <a:headEnd/>
            <a:tailEnd/>
          </a:ln>
        </p:spPr>
        <p:txBody>
          <a:bodyPr/>
          <a:lstStyle/>
          <a:p>
            <a:pPr eaLnBrk="0" hangingPunct="0"/>
            <a:r>
              <a:rPr lang="ru-RU" sz="1400" dirty="0" smtClean="0">
                <a:latin typeface="Times New Roman" pitchFamily="18" charset="0"/>
                <a:cs typeface="Times New Roman" pitchFamily="18" charset="0"/>
              </a:rPr>
              <a:t>Список </a:t>
            </a:r>
            <a:r>
              <a:rPr lang="ru-RU" sz="1400" dirty="0">
                <a:latin typeface="Times New Roman" pitchFamily="18" charset="0"/>
                <a:cs typeface="Times New Roman" pitchFamily="18" charset="0"/>
              </a:rPr>
              <a:t>источников (материалов) и литературы</a:t>
            </a:r>
          </a:p>
        </p:txBody>
      </p:sp>
      <p:sp>
        <p:nvSpPr>
          <p:cNvPr id="27665" name="Rectangle 17"/>
          <p:cNvSpPr>
            <a:spLocks noChangeArrowheads="1"/>
          </p:cNvSpPr>
          <p:nvPr/>
        </p:nvSpPr>
        <p:spPr bwMode="auto">
          <a:xfrm>
            <a:off x="406400" y="215384"/>
            <a:ext cx="184731" cy="369332"/>
          </a:xfrm>
          <a:prstGeom prst="rect">
            <a:avLst/>
          </a:prstGeom>
          <a:noFill/>
          <a:ln w="9525">
            <a:noFill/>
            <a:miter lim="800000"/>
            <a:headEnd/>
            <a:tailEnd/>
          </a:ln>
          <a:effectLst/>
        </p:spPr>
        <p:txBody>
          <a:bodyPr wrap="none" anchor="ctr">
            <a:spAutoFit/>
          </a:bodyPr>
          <a:lstStyle/>
          <a:p>
            <a:endParaRPr lang="ru-RU"/>
          </a:p>
        </p:txBody>
      </p:sp>
      <p:sp>
        <p:nvSpPr>
          <p:cNvPr id="27666" name="Rectangle 18"/>
          <p:cNvSpPr>
            <a:spLocks noChangeArrowheads="1"/>
          </p:cNvSpPr>
          <p:nvPr/>
        </p:nvSpPr>
        <p:spPr bwMode="auto">
          <a:xfrm>
            <a:off x="406400" y="386834"/>
            <a:ext cx="184731" cy="369332"/>
          </a:xfrm>
          <a:prstGeom prst="rect">
            <a:avLst/>
          </a:prstGeom>
          <a:noFill/>
          <a:ln w="9525">
            <a:noFill/>
            <a:miter lim="800000"/>
            <a:headEnd/>
            <a:tailEnd/>
          </a:ln>
          <a:effectLst/>
        </p:spPr>
        <p:txBody>
          <a:bodyPr wrap="none" anchor="ctr">
            <a:spAutoFit/>
          </a:bodyPr>
          <a:lstStyle/>
          <a:p>
            <a:endParaRPr lang="ru-RU"/>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539552" y="332656"/>
            <a:ext cx="8496944" cy="1422102"/>
          </a:xfrm>
          <a:prstGeom prst="rect">
            <a:avLst/>
          </a:prstGeom>
          <a:solidFill>
            <a:srgbClr val="FFFFFF"/>
          </a:solidFill>
          <a:ln w="9525">
            <a:solidFill>
              <a:srgbClr val="000000"/>
            </a:solidFill>
            <a:miter lim="800000"/>
            <a:headEnd/>
            <a:tailEnd/>
          </a:ln>
        </p:spPr>
        <p:txBody>
          <a:bodyPr/>
          <a:lstStyle/>
          <a:p>
            <a:pPr algn="ctr"/>
            <a:r>
              <a:rPr lang="ru-RU" sz="2000" dirty="0">
                <a:latin typeface="Times New Roman" pitchFamily="18" charset="0"/>
                <a:cs typeface="Times New Roman" pitchFamily="18" charset="0"/>
              </a:rPr>
              <a:t>Название стенда</a:t>
            </a:r>
          </a:p>
          <a:p>
            <a:pPr algn="ctr" eaLnBrk="0" hangingPunct="0"/>
            <a:r>
              <a:rPr lang="ru-RU" sz="2000" dirty="0">
                <a:latin typeface="Times New Roman" pitchFamily="18" charset="0"/>
                <a:cs typeface="Times New Roman" pitchFamily="18" charset="0"/>
              </a:rPr>
              <a:t>Авторы (фамилии, имена, отчества (полностью) авторов </a:t>
            </a:r>
            <a:r>
              <a:rPr lang="ru-RU" sz="2000" dirty="0" smtClean="0">
                <a:latin typeface="Times New Roman" pitchFamily="18" charset="0"/>
                <a:cs typeface="Times New Roman" pitchFamily="18" charset="0"/>
              </a:rPr>
              <a:t> </a:t>
            </a:r>
          </a:p>
          <a:p>
            <a:pPr algn="ctr" eaLnBrk="0" hangingPunct="0"/>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в работах школьников,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научного руководителя), </a:t>
            </a:r>
            <a:endParaRPr lang="ru-RU" sz="2000" dirty="0" smtClean="0">
              <a:latin typeface="Times New Roman" pitchFamily="18" charset="0"/>
              <a:cs typeface="Times New Roman" pitchFamily="18" charset="0"/>
            </a:endParaRPr>
          </a:p>
          <a:p>
            <a:pPr algn="ctr" eaLnBrk="0" hangingPunct="0"/>
            <a:r>
              <a:rPr lang="ru-RU" sz="2000" dirty="0" smtClean="0">
                <a:latin typeface="Times New Roman" pitchFamily="18" charset="0"/>
                <a:cs typeface="Times New Roman" pitchFamily="18" charset="0"/>
              </a:rPr>
              <a:t>учреждение</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город. </a:t>
            </a:r>
            <a:endParaRPr lang="ru-RU" sz="2000" dirty="0">
              <a:latin typeface="Times New Roman" pitchFamily="18" charset="0"/>
              <a:cs typeface="Times New Roman" pitchFamily="18" charset="0"/>
            </a:endParaRPr>
          </a:p>
        </p:txBody>
      </p:sp>
      <p:sp>
        <p:nvSpPr>
          <p:cNvPr id="28675" name="Rectangle 3"/>
          <p:cNvSpPr>
            <a:spLocks noChangeArrowheads="1"/>
          </p:cNvSpPr>
          <p:nvPr/>
        </p:nvSpPr>
        <p:spPr bwMode="auto">
          <a:xfrm>
            <a:off x="0" y="136476"/>
            <a:ext cx="636713" cy="1077218"/>
          </a:xfrm>
          <a:prstGeom prst="rect">
            <a:avLst/>
          </a:prstGeom>
          <a:noFill/>
          <a:ln w="9525">
            <a:noFill/>
            <a:miter lim="800000"/>
            <a:headEnd/>
            <a:tailEnd/>
          </a:ln>
          <a:effectLst/>
        </p:spPr>
        <p:txBody>
          <a:bodyPr wrap="none" anchor="ctr">
            <a:spAutoFit/>
          </a:bodyPr>
          <a:lstStyle/>
          <a:p>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endParaRPr lang="ru-RU" sz="1600">
              <a:latin typeface="Times New Roman" pitchFamily="18" charset="0"/>
              <a:cs typeface="Times New Roman" pitchFamily="18" charset="0"/>
            </a:endParaRPr>
          </a:p>
          <a:p>
            <a:pPr eaLnBrk="0" hangingPunct="0"/>
            <a:r>
              <a:rPr lang="ru-RU" sz="1600">
                <a:latin typeface="Times New Roman" pitchFamily="18" charset="0"/>
                <a:cs typeface="Times New Roman" pitchFamily="18" charset="0"/>
              </a:rPr>
              <a:t>№ 2. </a:t>
            </a:r>
          </a:p>
          <a:p>
            <a:pPr eaLnBrk="0" hangingPunct="0"/>
            <a:endParaRPr lang="ru-RU" sz="1600">
              <a:latin typeface="Times New Roman" pitchFamily="18" charset="0"/>
              <a:cs typeface="Times New Roman" pitchFamily="18" charset="0"/>
            </a:endParaRPr>
          </a:p>
        </p:txBody>
      </p:sp>
      <p:sp>
        <p:nvSpPr>
          <p:cNvPr id="28676" name="Rectangle 11"/>
          <p:cNvSpPr>
            <a:spLocks noChangeArrowheads="1"/>
          </p:cNvSpPr>
          <p:nvPr/>
        </p:nvSpPr>
        <p:spPr bwMode="auto">
          <a:xfrm>
            <a:off x="251520" y="2276872"/>
            <a:ext cx="4430183" cy="2088232"/>
          </a:xfrm>
          <a:prstGeom prst="rect">
            <a:avLst/>
          </a:prstGeom>
          <a:solidFill>
            <a:srgbClr val="CCFFCC"/>
          </a:solidFill>
          <a:ln w="9525">
            <a:solidFill>
              <a:srgbClr val="000000"/>
            </a:solidFill>
            <a:miter lim="800000"/>
            <a:headEnd/>
            <a:tailEnd/>
          </a:ln>
        </p:spPr>
        <p:txBody>
          <a:bodyPr/>
          <a:lstStyle/>
          <a:p>
            <a:r>
              <a:rPr lang="ru-RU" sz="1600" b="1" dirty="0">
                <a:latin typeface="Times New Roman" pitchFamily="18" charset="0"/>
                <a:cs typeface="Times New Roman" pitchFamily="18" charset="0"/>
              </a:rPr>
              <a:t>Вводная часть:</a:t>
            </a:r>
            <a:endParaRPr lang="ru-RU" sz="1600" dirty="0">
              <a:latin typeface="Times New Roman" pitchFamily="18" charset="0"/>
              <a:cs typeface="Times New Roman" pitchFamily="18" charset="0"/>
            </a:endParaRPr>
          </a:p>
          <a:p>
            <a:pPr eaLnBrk="0" hangingPunct="0"/>
            <a:r>
              <a:rPr lang="ru-RU" sz="1600" dirty="0">
                <a:latin typeface="Times New Roman" pitchFamily="18" charset="0"/>
                <a:cs typeface="Times New Roman" pitchFamily="18" charset="0"/>
              </a:rPr>
              <a:t>- Актуальность</a:t>
            </a:r>
          </a:p>
          <a:p>
            <a:pPr eaLnBrk="0" hangingPunct="0"/>
            <a:r>
              <a:rPr lang="ru-RU" sz="1600" dirty="0">
                <a:latin typeface="Times New Roman" pitchFamily="18" charset="0"/>
                <a:cs typeface="Times New Roman" pitchFamily="18" charset="0"/>
              </a:rPr>
              <a:t>- Цели</a:t>
            </a:r>
          </a:p>
          <a:p>
            <a:pPr eaLnBrk="0" hangingPunct="0"/>
            <a:r>
              <a:rPr lang="ru-RU" sz="1600" dirty="0">
                <a:latin typeface="Times New Roman" pitchFamily="18" charset="0"/>
                <a:cs typeface="Times New Roman" pitchFamily="18" charset="0"/>
              </a:rPr>
              <a:t>- Задачи (</a:t>
            </a:r>
            <a:r>
              <a:rPr lang="ru-RU" sz="1600" dirty="0" err="1">
                <a:latin typeface="Times New Roman" pitchFamily="18" charset="0"/>
                <a:cs typeface="Times New Roman" pitchFamily="18" charset="0"/>
              </a:rPr>
              <a:t>осн</a:t>
            </a:r>
            <a:r>
              <a:rPr lang="ru-RU" sz="1600" dirty="0">
                <a:latin typeface="Times New Roman" pitchFamily="18" charset="0"/>
                <a:cs typeface="Times New Roman" pitchFamily="18" charset="0"/>
              </a:rPr>
              <a:t>. вопросы)</a:t>
            </a:r>
          </a:p>
          <a:p>
            <a:pPr eaLnBrk="0" hangingPunct="0"/>
            <a:r>
              <a:rPr lang="ru-RU" sz="1600" dirty="0">
                <a:latin typeface="Times New Roman" pitchFamily="18" charset="0"/>
                <a:cs typeface="Times New Roman" pitchFamily="18" charset="0"/>
              </a:rPr>
              <a:t>- Гипотеза (для естественно - научного цикла)</a:t>
            </a:r>
          </a:p>
          <a:p>
            <a:pPr eaLnBrk="0" hangingPunct="0"/>
            <a:r>
              <a:rPr lang="ru-RU" sz="1600" dirty="0">
                <a:latin typeface="Times New Roman" pitchFamily="18" charset="0"/>
                <a:cs typeface="Times New Roman" pitchFamily="18" charset="0"/>
              </a:rPr>
              <a:t>- Степень изученности</a:t>
            </a:r>
          </a:p>
          <a:p>
            <a:pPr eaLnBrk="0" hangingPunct="0"/>
            <a:r>
              <a:rPr lang="ru-RU" sz="1600" dirty="0">
                <a:latin typeface="Times New Roman" pitchFamily="18" charset="0"/>
                <a:cs typeface="Times New Roman" pitchFamily="18" charset="0"/>
              </a:rPr>
              <a:t>- Материалы или источники исследования</a:t>
            </a:r>
          </a:p>
          <a:p>
            <a:pPr eaLnBrk="0" hangingPunct="0"/>
            <a:r>
              <a:rPr lang="ru-RU" sz="1600" dirty="0">
                <a:latin typeface="Times New Roman" pitchFamily="18" charset="0"/>
                <a:cs typeface="Times New Roman" pitchFamily="18" charset="0"/>
              </a:rPr>
              <a:t>- Объект исследования</a:t>
            </a:r>
          </a:p>
        </p:txBody>
      </p:sp>
      <p:sp>
        <p:nvSpPr>
          <p:cNvPr id="28677" name="Rectangle 4"/>
          <p:cNvSpPr>
            <a:spLocks noChangeArrowheads="1"/>
          </p:cNvSpPr>
          <p:nvPr/>
        </p:nvSpPr>
        <p:spPr bwMode="auto">
          <a:xfrm>
            <a:off x="5292080" y="2060848"/>
            <a:ext cx="3547533" cy="432197"/>
          </a:xfrm>
          <a:prstGeom prst="rect">
            <a:avLst/>
          </a:prstGeom>
          <a:solidFill>
            <a:srgbClr val="CCFFCC"/>
          </a:solidFill>
          <a:ln w="9525">
            <a:solidFill>
              <a:srgbClr val="000000"/>
            </a:solidFill>
            <a:miter lim="800000"/>
            <a:headEnd/>
            <a:tailEnd/>
          </a:ln>
        </p:spPr>
        <p:txBody>
          <a:bodyPr/>
          <a:lstStyle/>
          <a:p>
            <a:pPr eaLnBrk="0" hangingPunct="0"/>
            <a:r>
              <a:rPr lang="ru-RU" sz="1600" dirty="0" smtClean="0">
                <a:latin typeface="Times New Roman" pitchFamily="18" charset="0"/>
                <a:ea typeface="Times New Roman" pitchFamily="18" charset="0"/>
                <a:cs typeface="Times New Roman" pitchFamily="18" charset="0"/>
              </a:rPr>
              <a:t>Методы </a:t>
            </a:r>
            <a:r>
              <a:rPr lang="ru-RU" sz="1600" dirty="0">
                <a:latin typeface="Times New Roman" pitchFamily="18" charset="0"/>
                <a:ea typeface="Times New Roman" pitchFamily="18" charset="0"/>
                <a:cs typeface="Times New Roman" pitchFamily="18" charset="0"/>
              </a:rPr>
              <a:t>исследования</a:t>
            </a:r>
          </a:p>
        </p:txBody>
      </p:sp>
      <p:sp>
        <p:nvSpPr>
          <p:cNvPr id="28678" name="Rectangle 10"/>
          <p:cNvSpPr>
            <a:spLocks noChangeArrowheads="1"/>
          </p:cNvSpPr>
          <p:nvPr/>
        </p:nvSpPr>
        <p:spPr bwMode="auto">
          <a:xfrm>
            <a:off x="6804248" y="2636912"/>
            <a:ext cx="1962149" cy="2565499"/>
          </a:xfrm>
          <a:prstGeom prst="rect">
            <a:avLst/>
          </a:prstGeom>
          <a:solidFill>
            <a:srgbClr val="CCFFCC"/>
          </a:solidFill>
          <a:ln w="9525">
            <a:solidFill>
              <a:srgbClr val="000000"/>
            </a:solidFill>
            <a:miter lim="800000"/>
            <a:headEnd/>
            <a:tailEnd/>
          </a:ln>
        </p:spPr>
        <p:txBody>
          <a:bodyPr/>
          <a:lstStyle/>
          <a:p>
            <a:endParaRPr lang="ru-RU" sz="1600" b="1" dirty="0">
              <a:latin typeface="Times New Roman" pitchFamily="18" charset="0"/>
              <a:cs typeface="Times New Roman" pitchFamily="18" charset="0"/>
            </a:endParaRPr>
          </a:p>
          <a:p>
            <a:pPr eaLnBrk="0" hangingPunct="0"/>
            <a:r>
              <a:rPr lang="ru-RU" sz="1600" b="1" dirty="0">
                <a:latin typeface="Times New Roman" pitchFamily="18" charset="0"/>
                <a:cs typeface="Times New Roman" pitchFamily="18" charset="0"/>
              </a:rPr>
              <a:t>Выводы:</a:t>
            </a:r>
            <a:endParaRPr lang="ru-RU" sz="1600" dirty="0">
              <a:latin typeface="Times New Roman" pitchFamily="18" charset="0"/>
              <a:cs typeface="Times New Roman" pitchFamily="18" charset="0"/>
            </a:endParaRPr>
          </a:p>
          <a:p>
            <a:pPr eaLnBrk="0" hangingPunct="0"/>
            <a:r>
              <a:rPr lang="ru-RU" sz="1600" dirty="0">
                <a:latin typeface="Times New Roman" pitchFamily="18" charset="0"/>
                <a:cs typeface="Times New Roman" pitchFamily="18" charset="0"/>
              </a:rPr>
              <a:t>1 – самый главный ответ на поставленные задачи (вопросы) очень кратко</a:t>
            </a:r>
          </a:p>
          <a:p>
            <a:pPr eaLnBrk="0" hangingPunct="0"/>
            <a:r>
              <a:rPr lang="ru-RU" sz="1600" dirty="0">
                <a:latin typeface="Times New Roman" pitchFamily="18" charset="0"/>
                <a:cs typeface="Times New Roman" pitchFamily="18" charset="0"/>
              </a:rPr>
              <a:t>2</a:t>
            </a:r>
          </a:p>
          <a:p>
            <a:pPr eaLnBrk="0" hangingPunct="0"/>
            <a:r>
              <a:rPr lang="ru-RU" sz="1600" dirty="0">
                <a:latin typeface="Times New Roman" pitchFamily="18" charset="0"/>
                <a:cs typeface="Times New Roman" pitchFamily="18" charset="0"/>
              </a:rPr>
              <a:t>3</a:t>
            </a:r>
          </a:p>
          <a:p>
            <a:pPr eaLnBrk="0" hangingPunct="0"/>
            <a:r>
              <a:rPr lang="ru-RU" sz="1600" dirty="0">
                <a:latin typeface="Times New Roman" pitchFamily="18" charset="0"/>
                <a:cs typeface="Times New Roman" pitchFamily="18" charset="0"/>
              </a:rPr>
              <a:t>4</a:t>
            </a:r>
          </a:p>
        </p:txBody>
      </p:sp>
      <p:sp>
        <p:nvSpPr>
          <p:cNvPr id="28679" name="Rectangle 5"/>
          <p:cNvSpPr>
            <a:spLocks noChangeArrowheads="1"/>
          </p:cNvSpPr>
          <p:nvPr/>
        </p:nvSpPr>
        <p:spPr bwMode="auto">
          <a:xfrm>
            <a:off x="6804248" y="5589240"/>
            <a:ext cx="1962149" cy="936104"/>
          </a:xfrm>
          <a:prstGeom prst="rect">
            <a:avLst/>
          </a:prstGeom>
          <a:solidFill>
            <a:srgbClr val="CCFFCC"/>
          </a:solidFill>
          <a:ln w="9525">
            <a:solidFill>
              <a:srgbClr val="000000"/>
            </a:solidFill>
            <a:miter lim="800000"/>
            <a:headEnd/>
            <a:tailEnd/>
          </a:ln>
        </p:spPr>
        <p:txBody>
          <a:bodyPr/>
          <a:lstStyle/>
          <a:p>
            <a:r>
              <a:rPr lang="ru-RU" sz="1600" dirty="0">
                <a:latin typeface="Times New Roman" pitchFamily="18" charset="0"/>
                <a:cs typeface="Times New Roman" pitchFamily="18" charset="0"/>
              </a:rPr>
              <a:t>Список источников (материалов) и литературы</a:t>
            </a:r>
          </a:p>
        </p:txBody>
      </p:sp>
      <p:sp>
        <p:nvSpPr>
          <p:cNvPr id="28680" name="Rectangle 9"/>
          <p:cNvSpPr>
            <a:spLocks noChangeArrowheads="1"/>
          </p:cNvSpPr>
          <p:nvPr/>
        </p:nvSpPr>
        <p:spPr bwMode="auto">
          <a:xfrm>
            <a:off x="4932040" y="2708920"/>
            <a:ext cx="1678681" cy="3528392"/>
          </a:xfrm>
          <a:prstGeom prst="rect">
            <a:avLst/>
          </a:prstGeom>
          <a:solidFill>
            <a:srgbClr val="FFFFFF"/>
          </a:solidFill>
          <a:ln w="9525">
            <a:solidFill>
              <a:srgbClr val="000000"/>
            </a:solidFill>
            <a:miter lim="800000"/>
            <a:headEnd/>
            <a:tailEnd/>
          </a:ln>
        </p:spPr>
        <p:txBody>
          <a:bodyPr/>
          <a:lstStyle/>
          <a:p>
            <a:endParaRPr lang="ru-RU" sz="1600">
              <a:latin typeface="Times New Roman" pitchFamily="18" charset="0"/>
              <a:ea typeface="Times New Roman" pitchFamily="18" charset="0"/>
              <a:cs typeface="Times New Roman" pitchFamily="18" charset="0"/>
            </a:endParaRPr>
          </a:p>
          <a:p>
            <a:pPr eaLnBrk="0" hangingPunct="0"/>
            <a:r>
              <a:rPr lang="ru-RU" sz="1600">
                <a:latin typeface="Times New Roman" pitchFamily="18" charset="0"/>
                <a:ea typeface="Times New Roman" pitchFamily="18" charset="0"/>
                <a:cs typeface="Times New Roman" pitchFamily="18" charset="0"/>
              </a:rPr>
              <a:t>Иллюстрация, диаграмма</a:t>
            </a:r>
          </a:p>
        </p:txBody>
      </p:sp>
      <p:sp>
        <p:nvSpPr>
          <p:cNvPr id="28681" name="Rectangle 6"/>
          <p:cNvSpPr>
            <a:spLocks noChangeArrowheads="1"/>
          </p:cNvSpPr>
          <p:nvPr/>
        </p:nvSpPr>
        <p:spPr bwMode="auto">
          <a:xfrm>
            <a:off x="179512" y="4581128"/>
            <a:ext cx="1189567" cy="1080120"/>
          </a:xfrm>
          <a:prstGeom prst="rect">
            <a:avLst/>
          </a:prstGeom>
          <a:solidFill>
            <a:srgbClr val="FFFFFF"/>
          </a:solidFill>
          <a:ln w="9525">
            <a:solidFill>
              <a:srgbClr val="000000"/>
            </a:solidFill>
            <a:miter lim="800000"/>
            <a:headEnd/>
            <a:tailEnd/>
          </a:ln>
        </p:spPr>
        <p:txBody>
          <a:bodyPr/>
          <a:lstStyle/>
          <a:p>
            <a:endParaRPr lang="ru-RU" sz="1600">
              <a:latin typeface="Times New Roman" pitchFamily="18" charset="0"/>
              <a:ea typeface="Times New Roman" pitchFamily="18" charset="0"/>
              <a:cs typeface="Times New Roman" pitchFamily="18" charset="0"/>
            </a:endParaRPr>
          </a:p>
          <a:p>
            <a:pPr eaLnBrk="0" hangingPunct="0"/>
            <a:r>
              <a:rPr lang="ru-RU" sz="1600">
                <a:latin typeface="Times New Roman" pitchFamily="18" charset="0"/>
                <a:ea typeface="Times New Roman" pitchFamily="18" charset="0"/>
                <a:cs typeface="Times New Roman" pitchFamily="18" charset="0"/>
              </a:rPr>
              <a:t>Результаты </a:t>
            </a:r>
          </a:p>
        </p:txBody>
      </p:sp>
      <p:sp>
        <p:nvSpPr>
          <p:cNvPr id="28682" name="Rectangle 8"/>
          <p:cNvSpPr>
            <a:spLocks noChangeArrowheads="1"/>
          </p:cNvSpPr>
          <p:nvPr/>
        </p:nvSpPr>
        <p:spPr bwMode="auto">
          <a:xfrm>
            <a:off x="1547664" y="4581128"/>
            <a:ext cx="1557867" cy="1080120"/>
          </a:xfrm>
          <a:prstGeom prst="rect">
            <a:avLst/>
          </a:prstGeom>
          <a:solidFill>
            <a:srgbClr val="FFFFFF"/>
          </a:solidFill>
          <a:ln w="9525">
            <a:solidFill>
              <a:srgbClr val="000000"/>
            </a:solidFill>
            <a:miter lim="800000"/>
            <a:headEnd/>
            <a:tailEnd/>
          </a:ln>
        </p:spPr>
        <p:txBody>
          <a:bodyPr/>
          <a:lstStyle/>
          <a:p>
            <a:endParaRPr lang="ru-RU" sz="1600">
              <a:latin typeface="Times New Roman" pitchFamily="18" charset="0"/>
              <a:ea typeface="Times New Roman" pitchFamily="18" charset="0"/>
              <a:cs typeface="Times New Roman" pitchFamily="18" charset="0"/>
            </a:endParaRPr>
          </a:p>
          <a:p>
            <a:pPr eaLnBrk="0" hangingPunct="0"/>
            <a:r>
              <a:rPr lang="ru-RU" sz="1600">
                <a:latin typeface="Times New Roman" pitchFamily="18" charset="0"/>
                <a:ea typeface="Times New Roman" pitchFamily="18" charset="0"/>
                <a:cs typeface="Times New Roman" pitchFamily="18" charset="0"/>
              </a:rPr>
              <a:t>Таблица, схемы, картина и т.д. № 1.</a:t>
            </a:r>
          </a:p>
        </p:txBody>
      </p:sp>
      <p:sp>
        <p:nvSpPr>
          <p:cNvPr id="28683" name="Rectangle 7"/>
          <p:cNvSpPr>
            <a:spLocks noChangeArrowheads="1"/>
          </p:cNvSpPr>
          <p:nvPr/>
        </p:nvSpPr>
        <p:spPr bwMode="auto">
          <a:xfrm>
            <a:off x="3275856" y="4581128"/>
            <a:ext cx="1585383" cy="1152128"/>
          </a:xfrm>
          <a:prstGeom prst="rect">
            <a:avLst/>
          </a:prstGeom>
          <a:solidFill>
            <a:srgbClr val="FFFFFF"/>
          </a:solidFill>
          <a:ln w="9525">
            <a:solidFill>
              <a:srgbClr val="000000"/>
            </a:solidFill>
            <a:miter lim="800000"/>
            <a:headEnd/>
            <a:tailEnd/>
          </a:ln>
        </p:spPr>
        <p:txBody>
          <a:bodyPr/>
          <a:lstStyle/>
          <a:p>
            <a:pPr eaLnBrk="0" hangingPunct="0"/>
            <a:r>
              <a:rPr lang="ru-RU" sz="1600" dirty="0" smtClean="0">
                <a:latin typeface="Times New Roman" pitchFamily="18" charset="0"/>
                <a:ea typeface="Times New Roman" pitchFamily="18" charset="0"/>
                <a:cs typeface="Times New Roman" pitchFamily="18" charset="0"/>
              </a:rPr>
              <a:t>Таблица</a:t>
            </a:r>
            <a:r>
              <a:rPr lang="ru-RU" sz="1600" dirty="0">
                <a:latin typeface="Times New Roman" pitchFamily="18" charset="0"/>
                <a:ea typeface="Times New Roman" pitchFamily="18" charset="0"/>
                <a:cs typeface="Times New Roman" pitchFamily="18" charset="0"/>
              </a:rPr>
              <a:t>, схемы, картина и т.д. </a:t>
            </a:r>
          </a:p>
          <a:p>
            <a:pPr eaLnBrk="0" hangingPunct="0"/>
            <a:r>
              <a:rPr lang="ru-RU" sz="1600" dirty="0">
                <a:latin typeface="Times New Roman" pitchFamily="18" charset="0"/>
                <a:ea typeface="Times New Roman" pitchFamily="18" charset="0"/>
                <a:cs typeface="Times New Roman" pitchFamily="18" charset="0"/>
              </a:rPr>
              <a:t>№ 2.</a:t>
            </a:r>
          </a:p>
          <a:p>
            <a:pPr eaLnBrk="0" hangingPunct="0"/>
            <a:endParaRPr lang="ru-RU" sz="1600" dirty="0">
              <a:latin typeface="Times New Roman" pitchFamily="18" charset="0"/>
              <a:ea typeface="Times New Roman" pitchFamily="18" charset="0"/>
              <a:cs typeface="Times New Roman" pitchFamily="18" charset="0"/>
            </a:endParaRPr>
          </a:p>
        </p:txBody>
      </p:sp>
      <p:sp>
        <p:nvSpPr>
          <p:cNvPr id="28684" name="Rectangle 12"/>
          <p:cNvSpPr>
            <a:spLocks noChangeArrowheads="1"/>
          </p:cNvSpPr>
          <p:nvPr/>
        </p:nvSpPr>
        <p:spPr bwMode="auto">
          <a:xfrm>
            <a:off x="0" y="2173"/>
            <a:ext cx="184731" cy="338554"/>
          </a:xfrm>
          <a:prstGeom prst="rect">
            <a:avLst/>
          </a:prstGeom>
          <a:noFill/>
          <a:ln w="9525">
            <a:noFill/>
            <a:miter lim="800000"/>
            <a:headEnd/>
            <a:tailEnd/>
          </a:ln>
          <a:effectLst/>
        </p:spPr>
        <p:txBody>
          <a:bodyPr wrap="none" anchor="ctr">
            <a:spAutoFit/>
          </a:bodyPr>
          <a:lstStyle/>
          <a:p>
            <a:endParaRPr lang="ru-RU" sz="1600">
              <a:latin typeface="Times New Roman" pitchFamily="18" charset="0"/>
              <a:cs typeface="Times New Roman" pitchFamily="18" charset="0"/>
            </a:endParaRPr>
          </a:p>
        </p:txBody>
      </p:sp>
      <p:sp>
        <p:nvSpPr>
          <p:cNvPr id="28685" name="Rectangle 13"/>
          <p:cNvSpPr>
            <a:spLocks noChangeArrowheads="1"/>
          </p:cNvSpPr>
          <p:nvPr/>
        </p:nvSpPr>
        <p:spPr bwMode="auto">
          <a:xfrm>
            <a:off x="0" y="173623"/>
            <a:ext cx="184731" cy="338554"/>
          </a:xfrm>
          <a:prstGeom prst="rect">
            <a:avLst/>
          </a:prstGeom>
          <a:noFill/>
          <a:ln w="9525">
            <a:noFill/>
            <a:miter lim="800000"/>
            <a:headEnd/>
            <a:tailEnd/>
          </a:ln>
          <a:effectLst/>
        </p:spPr>
        <p:txBody>
          <a:bodyPr wrap="none" anchor="ctr">
            <a:spAutoFit/>
          </a:bodyPr>
          <a:lstStyle/>
          <a:p>
            <a:endParaRPr lang="ru-RU" sz="160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84667" y="372994"/>
            <a:ext cx="580608" cy="523220"/>
          </a:xfrm>
          <a:prstGeom prst="rect">
            <a:avLst/>
          </a:prstGeom>
          <a:noFill/>
          <a:ln w="9525">
            <a:noFill/>
            <a:miter lim="800000"/>
            <a:headEnd/>
            <a:tailEnd/>
          </a:ln>
          <a:effectLst/>
        </p:spPr>
        <p:txBody>
          <a:bodyPr wrap="none" anchor="ctr">
            <a:spAutoFit/>
          </a:bodyPr>
          <a:lstStyle/>
          <a:p>
            <a:endParaRPr lang="ru-RU" sz="1400">
              <a:latin typeface="Times New Roman" pitchFamily="18" charset="0"/>
              <a:cs typeface="Times New Roman" pitchFamily="18" charset="0"/>
            </a:endParaRPr>
          </a:p>
          <a:p>
            <a:pPr eaLnBrk="0" hangingPunct="0"/>
            <a:r>
              <a:rPr lang="ru-RU" sz="1400">
                <a:latin typeface="Times New Roman" pitchFamily="18" charset="0"/>
                <a:cs typeface="Times New Roman" pitchFamily="18" charset="0"/>
              </a:rPr>
              <a:t>№ 3. </a:t>
            </a:r>
            <a:endParaRPr lang="ru-RU"/>
          </a:p>
        </p:txBody>
      </p:sp>
      <p:sp>
        <p:nvSpPr>
          <p:cNvPr id="29700" name="Rectangle 11"/>
          <p:cNvSpPr>
            <a:spLocks noChangeArrowheads="1"/>
          </p:cNvSpPr>
          <p:nvPr/>
        </p:nvSpPr>
        <p:spPr bwMode="auto">
          <a:xfrm>
            <a:off x="179512" y="1340768"/>
            <a:ext cx="2533649" cy="2304256"/>
          </a:xfrm>
          <a:prstGeom prst="rect">
            <a:avLst/>
          </a:prstGeom>
          <a:solidFill>
            <a:srgbClr val="CCFFCC"/>
          </a:solidFill>
          <a:ln w="9525">
            <a:solidFill>
              <a:srgbClr val="000000"/>
            </a:solidFill>
            <a:miter lim="800000"/>
            <a:headEnd/>
            <a:tailEnd/>
          </a:ln>
        </p:spPr>
        <p:txBody>
          <a:bodyPr/>
          <a:lstStyle/>
          <a:p>
            <a:r>
              <a:rPr lang="ru-RU" sz="1400" b="1" dirty="0">
                <a:latin typeface="Times New Roman" pitchFamily="18" charset="0"/>
                <a:cs typeface="Times New Roman" pitchFamily="18" charset="0"/>
              </a:rPr>
              <a:t>Вводная часть:</a:t>
            </a:r>
            <a:endParaRPr lang="ru-RU" sz="1400" dirty="0">
              <a:latin typeface="Times New Roman" pitchFamily="18" charset="0"/>
              <a:cs typeface="Times New Roman" pitchFamily="18" charset="0"/>
            </a:endParaRPr>
          </a:p>
          <a:p>
            <a:pPr eaLnBrk="0" hangingPunct="0"/>
            <a:r>
              <a:rPr lang="ru-RU" sz="1400" dirty="0">
                <a:latin typeface="Times New Roman" pitchFamily="18" charset="0"/>
                <a:cs typeface="Times New Roman" pitchFamily="18" charset="0"/>
              </a:rPr>
              <a:t>- Актуальность</a:t>
            </a:r>
          </a:p>
          <a:p>
            <a:pPr eaLnBrk="0" hangingPunct="0"/>
            <a:r>
              <a:rPr lang="ru-RU" sz="1400" dirty="0">
                <a:latin typeface="Times New Roman" pitchFamily="18" charset="0"/>
                <a:cs typeface="Times New Roman" pitchFamily="18" charset="0"/>
              </a:rPr>
              <a:t>- Цели</a:t>
            </a:r>
          </a:p>
          <a:p>
            <a:pPr eaLnBrk="0" hangingPunct="0"/>
            <a:r>
              <a:rPr lang="ru-RU" sz="1400" dirty="0">
                <a:latin typeface="Times New Roman" pitchFamily="18" charset="0"/>
                <a:cs typeface="Times New Roman" pitchFamily="18" charset="0"/>
              </a:rPr>
              <a:t>- Задачи (</a:t>
            </a:r>
            <a:r>
              <a:rPr lang="ru-RU" sz="1400" dirty="0" err="1">
                <a:latin typeface="Times New Roman" pitchFamily="18" charset="0"/>
                <a:cs typeface="Times New Roman" pitchFamily="18" charset="0"/>
              </a:rPr>
              <a:t>осн</a:t>
            </a:r>
            <a:r>
              <a:rPr lang="ru-RU" sz="1400" dirty="0">
                <a:latin typeface="Times New Roman" pitchFamily="18" charset="0"/>
                <a:cs typeface="Times New Roman" pitchFamily="18" charset="0"/>
              </a:rPr>
              <a:t>. вопросы)</a:t>
            </a:r>
          </a:p>
          <a:p>
            <a:pPr eaLnBrk="0" hangingPunct="0"/>
            <a:r>
              <a:rPr lang="ru-RU" sz="1400" dirty="0">
                <a:latin typeface="Times New Roman" pitchFamily="18" charset="0"/>
                <a:cs typeface="Times New Roman" pitchFamily="18" charset="0"/>
              </a:rPr>
              <a:t>- Гипотеза (для естественно - научного цикла)</a:t>
            </a:r>
          </a:p>
          <a:p>
            <a:pPr eaLnBrk="0" hangingPunct="0"/>
            <a:r>
              <a:rPr lang="ru-RU" sz="1400" dirty="0">
                <a:latin typeface="Times New Roman" pitchFamily="18" charset="0"/>
                <a:cs typeface="Times New Roman" pitchFamily="18" charset="0"/>
              </a:rPr>
              <a:t>- Степень изученности</a:t>
            </a:r>
          </a:p>
          <a:p>
            <a:pPr eaLnBrk="0" hangingPunct="0"/>
            <a:r>
              <a:rPr lang="ru-RU" sz="1400" dirty="0">
                <a:latin typeface="Times New Roman" pitchFamily="18" charset="0"/>
                <a:cs typeface="Times New Roman" pitchFamily="18" charset="0"/>
              </a:rPr>
              <a:t>- Материалы или источники исследования</a:t>
            </a:r>
          </a:p>
          <a:p>
            <a:pPr eaLnBrk="0" hangingPunct="0"/>
            <a:r>
              <a:rPr lang="ru-RU" sz="1400" dirty="0">
                <a:latin typeface="Times New Roman" pitchFamily="18" charset="0"/>
                <a:cs typeface="Times New Roman" pitchFamily="18" charset="0"/>
              </a:rPr>
              <a:t>- Объект исследования</a:t>
            </a:r>
          </a:p>
        </p:txBody>
      </p:sp>
      <p:sp>
        <p:nvSpPr>
          <p:cNvPr id="29701" name="Rectangle 4"/>
          <p:cNvSpPr>
            <a:spLocks noChangeArrowheads="1"/>
          </p:cNvSpPr>
          <p:nvPr/>
        </p:nvSpPr>
        <p:spPr bwMode="auto">
          <a:xfrm>
            <a:off x="179512" y="4077072"/>
            <a:ext cx="2520280" cy="720080"/>
          </a:xfrm>
          <a:prstGeom prst="rect">
            <a:avLst/>
          </a:prstGeom>
          <a:solidFill>
            <a:srgbClr val="CCFFCC"/>
          </a:solidFill>
          <a:ln w="9525">
            <a:solidFill>
              <a:srgbClr val="000000"/>
            </a:solidFill>
            <a:miter lim="800000"/>
            <a:headEnd/>
            <a:tailEnd/>
          </a:ln>
        </p:spPr>
        <p:txBody>
          <a:bodyPr/>
          <a:lstStyle/>
          <a:p>
            <a:endParaRPr lang="ru-RU" sz="1400" dirty="0">
              <a:latin typeface="Times New Roman" pitchFamily="18" charset="0"/>
              <a:ea typeface="Times New Roman" pitchFamily="18" charset="0"/>
              <a:cs typeface="Times New Roman" pitchFamily="18" charset="0"/>
            </a:endParaRPr>
          </a:p>
          <a:p>
            <a:pPr eaLnBrk="0" hangingPunct="0"/>
            <a:r>
              <a:rPr lang="ru-RU" sz="1400" dirty="0">
                <a:latin typeface="Times New Roman" pitchFamily="18" charset="0"/>
                <a:ea typeface="Times New Roman" pitchFamily="18" charset="0"/>
                <a:cs typeface="Times New Roman" pitchFamily="18" charset="0"/>
              </a:rPr>
              <a:t>Методы исследования</a:t>
            </a:r>
          </a:p>
        </p:txBody>
      </p:sp>
      <p:sp>
        <p:nvSpPr>
          <p:cNvPr id="29702" name="Rectangle 10"/>
          <p:cNvSpPr>
            <a:spLocks noChangeArrowheads="1"/>
          </p:cNvSpPr>
          <p:nvPr/>
        </p:nvSpPr>
        <p:spPr bwMode="auto">
          <a:xfrm>
            <a:off x="2825344" y="1484783"/>
            <a:ext cx="1481667" cy="4536505"/>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Результаты </a:t>
            </a:r>
          </a:p>
        </p:txBody>
      </p:sp>
      <p:sp>
        <p:nvSpPr>
          <p:cNvPr id="29703" name="Rectangle 5"/>
          <p:cNvSpPr>
            <a:spLocks noChangeArrowheads="1"/>
          </p:cNvSpPr>
          <p:nvPr/>
        </p:nvSpPr>
        <p:spPr bwMode="auto">
          <a:xfrm>
            <a:off x="4572000" y="1484784"/>
            <a:ext cx="2239433" cy="2232248"/>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Таблица, схемы, картина и т.д. № 1.</a:t>
            </a:r>
          </a:p>
        </p:txBody>
      </p:sp>
      <p:sp>
        <p:nvSpPr>
          <p:cNvPr id="29704" name="Rectangle 9"/>
          <p:cNvSpPr>
            <a:spLocks noChangeArrowheads="1"/>
          </p:cNvSpPr>
          <p:nvPr/>
        </p:nvSpPr>
        <p:spPr bwMode="auto">
          <a:xfrm>
            <a:off x="4572000" y="3933056"/>
            <a:ext cx="2239433" cy="2315319"/>
          </a:xfrm>
          <a:prstGeom prst="rect">
            <a:avLst/>
          </a:prstGeom>
          <a:solidFill>
            <a:srgbClr val="FFFFFF"/>
          </a:solidFill>
          <a:ln w="9525">
            <a:solidFill>
              <a:srgbClr val="000000"/>
            </a:solidFill>
            <a:miter lim="800000"/>
            <a:headEnd/>
            <a:tailEnd/>
          </a:ln>
        </p:spPr>
        <p:txBody>
          <a:bodyPr/>
          <a:lstStyle/>
          <a:p>
            <a:endParaRPr lang="ru-RU" sz="1400">
              <a:latin typeface="Times New Roman" pitchFamily="18" charset="0"/>
              <a:ea typeface="Times New Roman" pitchFamily="18" charset="0"/>
              <a:cs typeface="Times New Roman" pitchFamily="18" charset="0"/>
            </a:endParaRPr>
          </a:p>
          <a:p>
            <a:pPr eaLnBrk="0" hangingPunct="0"/>
            <a:r>
              <a:rPr lang="ru-RU" sz="1400">
                <a:latin typeface="Times New Roman" pitchFamily="18" charset="0"/>
                <a:ea typeface="Times New Roman" pitchFamily="18" charset="0"/>
                <a:cs typeface="Times New Roman" pitchFamily="18" charset="0"/>
              </a:rPr>
              <a:t>Таблица, схемы, картина и т.д. </a:t>
            </a:r>
          </a:p>
          <a:p>
            <a:pPr eaLnBrk="0" hangingPunct="0"/>
            <a:r>
              <a:rPr lang="ru-RU" sz="1400">
                <a:latin typeface="Times New Roman" pitchFamily="18" charset="0"/>
                <a:ea typeface="Times New Roman" pitchFamily="18" charset="0"/>
                <a:cs typeface="Times New Roman" pitchFamily="18" charset="0"/>
              </a:rPr>
              <a:t>№ 2.</a:t>
            </a:r>
          </a:p>
          <a:p>
            <a:pPr eaLnBrk="0" hangingPunct="0"/>
            <a:endParaRPr lang="ru-RU" sz="1400">
              <a:latin typeface="Times New Roman" pitchFamily="18" charset="0"/>
              <a:ea typeface="Times New Roman" pitchFamily="18" charset="0"/>
              <a:cs typeface="Times New Roman" pitchFamily="18" charset="0"/>
            </a:endParaRPr>
          </a:p>
        </p:txBody>
      </p:sp>
      <p:sp>
        <p:nvSpPr>
          <p:cNvPr id="29705" name="Rectangle 6"/>
          <p:cNvSpPr>
            <a:spLocks noChangeArrowheads="1"/>
          </p:cNvSpPr>
          <p:nvPr/>
        </p:nvSpPr>
        <p:spPr bwMode="auto">
          <a:xfrm>
            <a:off x="6952844" y="1462162"/>
            <a:ext cx="1803400" cy="886718"/>
          </a:xfrm>
          <a:prstGeom prst="rect">
            <a:avLst/>
          </a:prstGeom>
          <a:solidFill>
            <a:srgbClr val="FFFFFF"/>
          </a:solidFill>
          <a:ln w="9525">
            <a:solidFill>
              <a:srgbClr val="000000"/>
            </a:solidFill>
            <a:miter lim="800000"/>
            <a:headEnd/>
            <a:tailEnd/>
          </a:ln>
        </p:spPr>
        <p:txBody>
          <a:bodyPr/>
          <a:lstStyle/>
          <a:p>
            <a:pPr eaLnBrk="0" hangingPunct="0"/>
            <a:r>
              <a:rPr lang="ru-RU" sz="1400">
                <a:latin typeface="Times New Roman" pitchFamily="18" charset="0"/>
                <a:ea typeface="Times New Roman" pitchFamily="18" charset="0"/>
                <a:cs typeface="Times New Roman" pitchFamily="18" charset="0"/>
              </a:rPr>
              <a:t>Иллюстрация, диаграмма</a:t>
            </a:r>
          </a:p>
        </p:txBody>
      </p:sp>
      <p:sp>
        <p:nvSpPr>
          <p:cNvPr id="29706" name="Rectangle 8"/>
          <p:cNvSpPr>
            <a:spLocks noChangeArrowheads="1"/>
          </p:cNvSpPr>
          <p:nvPr/>
        </p:nvSpPr>
        <p:spPr bwMode="auto">
          <a:xfrm>
            <a:off x="7020272" y="2924944"/>
            <a:ext cx="1962149" cy="1915492"/>
          </a:xfrm>
          <a:prstGeom prst="rect">
            <a:avLst/>
          </a:prstGeom>
          <a:solidFill>
            <a:srgbClr val="CCFFCC"/>
          </a:solidFill>
          <a:ln w="9525">
            <a:solidFill>
              <a:srgbClr val="000000"/>
            </a:solidFill>
            <a:miter lim="800000"/>
            <a:headEnd/>
            <a:tailEnd/>
          </a:ln>
        </p:spPr>
        <p:txBody>
          <a:bodyPr/>
          <a:lstStyle/>
          <a:p>
            <a:endParaRPr lang="ru-RU" sz="1400" b="1" dirty="0">
              <a:latin typeface="Times New Roman" pitchFamily="18" charset="0"/>
              <a:cs typeface="Times New Roman" pitchFamily="18" charset="0"/>
            </a:endParaRPr>
          </a:p>
          <a:p>
            <a:pPr eaLnBrk="0" hangingPunct="0"/>
            <a:r>
              <a:rPr lang="ru-RU" sz="1400" b="1" dirty="0">
                <a:latin typeface="Times New Roman" pitchFamily="18" charset="0"/>
                <a:cs typeface="Times New Roman" pitchFamily="18" charset="0"/>
              </a:rPr>
              <a:t>Выводы:</a:t>
            </a:r>
            <a:endParaRPr lang="ru-RU" sz="1400" dirty="0">
              <a:latin typeface="Times New Roman" pitchFamily="18" charset="0"/>
              <a:cs typeface="Times New Roman" pitchFamily="18" charset="0"/>
            </a:endParaRPr>
          </a:p>
          <a:p>
            <a:pPr eaLnBrk="0" hangingPunct="0"/>
            <a:r>
              <a:rPr lang="ru-RU" sz="1400" dirty="0">
                <a:latin typeface="Times New Roman" pitchFamily="18" charset="0"/>
                <a:cs typeface="Times New Roman" pitchFamily="18" charset="0"/>
              </a:rPr>
              <a:t>1 – самый главный ответ на поставленные задачи (вопросы) очень кратко</a:t>
            </a:r>
          </a:p>
          <a:p>
            <a:pPr eaLnBrk="0" hangingPunct="0"/>
            <a:r>
              <a:rPr lang="ru-RU" sz="1400" dirty="0">
                <a:latin typeface="Times New Roman" pitchFamily="18" charset="0"/>
                <a:cs typeface="Times New Roman" pitchFamily="18" charset="0"/>
              </a:rPr>
              <a:t>2</a:t>
            </a:r>
          </a:p>
          <a:p>
            <a:pPr eaLnBrk="0" hangingPunct="0"/>
            <a:r>
              <a:rPr lang="ru-RU" sz="1400" dirty="0">
                <a:latin typeface="Times New Roman" pitchFamily="18" charset="0"/>
                <a:cs typeface="Times New Roman" pitchFamily="18" charset="0"/>
              </a:rPr>
              <a:t>3</a:t>
            </a:r>
          </a:p>
          <a:p>
            <a:pPr eaLnBrk="0" hangingPunct="0"/>
            <a:r>
              <a:rPr lang="ru-RU" sz="1400" dirty="0">
                <a:latin typeface="Times New Roman" pitchFamily="18" charset="0"/>
                <a:cs typeface="Times New Roman" pitchFamily="18" charset="0"/>
              </a:rPr>
              <a:t>4</a:t>
            </a:r>
          </a:p>
        </p:txBody>
      </p:sp>
      <p:sp>
        <p:nvSpPr>
          <p:cNvPr id="29707" name="Rectangle 7"/>
          <p:cNvSpPr>
            <a:spLocks noChangeArrowheads="1"/>
          </p:cNvSpPr>
          <p:nvPr/>
        </p:nvSpPr>
        <p:spPr bwMode="auto">
          <a:xfrm>
            <a:off x="7020272" y="5373216"/>
            <a:ext cx="1962149" cy="864096"/>
          </a:xfrm>
          <a:prstGeom prst="rect">
            <a:avLst/>
          </a:prstGeom>
          <a:solidFill>
            <a:srgbClr val="CCFFCC"/>
          </a:solidFill>
          <a:ln w="9525">
            <a:solidFill>
              <a:srgbClr val="000000"/>
            </a:solidFill>
            <a:miter lim="800000"/>
            <a:headEnd/>
            <a:tailEnd/>
          </a:ln>
        </p:spPr>
        <p:txBody>
          <a:bodyPr/>
          <a:lstStyle/>
          <a:p>
            <a:r>
              <a:rPr lang="ru-RU" sz="1400" dirty="0">
                <a:latin typeface="Times New Roman" pitchFamily="18" charset="0"/>
                <a:cs typeface="Times New Roman" pitchFamily="18" charset="0"/>
              </a:rPr>
              <a:t>Список источников (материалов) и литературы</a:t>
            </a:r>
          </a:p>
        </p:txBody>
      </p:sp>
      <p:sp>
        <p:nvSpPr>
          <p:cNvPr id="29708" name="Rectangle 12"/>
          <p:cNvSpPr>
            <a:spLocks noChangeArrowheads="1"/>
          </p:cNvSpPr>
          <p:nvPr/>
        </p:nvSpPr>
        <p:spPr bwMode="auto">
          <a:xfrm>
            <a:off x="0" y="-13216"/>
            <a:ext cx="184731" cy="369332"/>
          </a:xfrm>
          <a:prstGeom prst="rect">
            <a:avLst/>
          </a:prstGeom>
          <a:noFill/>
          <a:ln w="9525">
            <a:noFill/>
            <a:miter lim="800000"/>
            <a:headEnd/>
            <a:tailEnd/>
          </a:ln>
          <a:effectLst/>
        </p:spPr>
        <p:txBody>
          <a:bodyPr wrap="none" anchor="ctr">
            <a:spAutoFit/>
          </a:bodyPr>
          <a:lstStyle/>
          <a:p>
            <a:endParaRPr lang="ru-RU"/>
          </a:p>
        </p:txBody>
      </p:sp>
      <p:sp>
        <p:nvSpPr>
          <p:cNvPr id="29709" name="Rectangle 13"/>
          <p:cNvSpPr>
            <a:spLocks noChangeArrowheads="1"/>
          </p:cNvSpPr>
          <p:nvPr/>
        </p:nvSpPr>
        <p:spPr bwMode="auto">
          <a:xfrm>
            <a:off x="0" y="329684"/>
            <a:ext cx="184731" cy="369332"/>
          </a:xfrm>
          <a:prstGeom prst="rect">
            <a:avLst/>
          </a:prstGeom>
          <a:noFill/>
          <a:ln w="9525">
            <a:noFill/>
            <a:miter lim="800000"/>
            <a:headEnd/>
            <a:tailEnd/>
          </a:ln>
          <a:effectLst/>
        </p:spPr>
        <p:txBody>
          <a:bodyPr wrap="none" anchor="ctr">
            <a:spAutoFit/>
          </a:bodyPr>
          <a:lstStyle/>
          <a:p>
            <a:endParaRPr lang="ru-RU"/>
          </a:p>
        </p:txBody>
      </p:sp>
      <p:sp>
        <p:nvSpPr>
          <p:cNvPr id="14" name="Rectangle 1"/>
          <p:cNvSpPr>
            <a:spLocks noChangeArrowheads="1"/>
          </p:cNvSpPr>
          <p:nvPr/>
        </p:nvSpPr>
        <p:spPr bwMode="auto">
          <a:xfrm>
            <a:off x="539552" y="260648"/>
            <a:ext cx="8280920" cy="648444"/>
          </a:xfrm>
          <a:prstGeom prst="rect">
            <a:avLst/>
          </a:prstGeom>
          <a:solidFill>
            <a:srgbClr val="FFFFFF"/>
          </a:solidFill>
          <a:ln w="9525">
            <a:solidFill>
              <a:srgbClr val="000000"/>
            </a:solidFill>
            <a:miter lim="800000"/>
            <a:headEnd/>
            <a:tailEnd/>
          </a:ln>
        </p:spPr>
        <p:txBody>
          <a:bodyPr/>
          <a:lstStyle/>
          <a:p>
            <a:pPr algn="ctr"/>
            <a:r>
              <a:rPr lang="ru-RU" sz="2000" dirty="0">
                <a:latin typeface="Times New Roman" pitchFamily="18" charset="0"/>
                <a:cs typeface="Times New Roman" pitchFamily="18" charset="0"/>
              </a:rPr>
              <a:t>Название стенда</a:t>
            </a:r>
            <a:endParaRPr lang="ru-RU" sz="2000" dirty="0"/>
          </a:p>
          <a:p>
            <a:pPr eaLnBrk="0" hangingPunct="0"/>
            <a:r>
              <a:rPr lang="ru-RU" sz="2000" dirty="0">
                <a:latin typeface="Times New Roman" pitchFamily="18" charset="0"/>
                <a:cs typeface="Times New Roman" pitchFamily="18" charset="0"/>
              </a:rPr>
              <a:t>Авторы (фамилии, имена, отчества (полностью) авторов (в работах </a:t>
            </a:r>
            <a:r>
              <a:rPr lang="ru-RU" sz="2000" dirty="0" smtClean="0">
                <a:latin typeface="Times New Roman" pitchFamily="18" charset="0"/>
                <a:cs typeface="Times New Roman" pitchFamily="18" charset="0"/>
              </a:rPr>
              <a:t>школьников и </a:t>
            </a:r>
            <a:r>
              <a:rPr lang="ru-RU" sz="2000" dirty="0">
                <a:latin typeface="Times New Roman" pitchFamily="18" charset="0"/>
                <a:cs typeface="Times New Roman" pitchFamily="18" charset="0"/>
              </a:rPr>
              <a:t>научного руководителя), учреждение, </a:t>
            </a:r>
            <a:r>
              <a:rPr lang="ru-RU" sz="2000" dirty="0" smtClean="0">
                <a:latin typeface="Times New Roman" pitchFamily="18" charset="0"/>
                <a:cs typeface="Times New Roman" pitchFamily="18" charset="0"/>
              </a:rPr>
              <a:t>город</a:t>
            </a:r>
            <a:endParaRPr lang="ru-RU" sz="2000"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2"/>
          <p:cNvSpPr>
            <a:spLocks noGrp="1"/>
          </p:cNvSpPr>
          <p:nvPr>
            <p:ph idx="1"/>
          </p:nvPr>
        </p:nvSpPr>
        <p:spPr>
          <a:xfrm>
            <a:off x="0" y="1484710"/>
            <a:ext cx="9144000" cy="3121819"/>
          </a:xfrm>
        </p:spPr>
        <p:txBody>
          <a:bodyPr/>
          <a:lstStyle/>
          <a:p>
            <a:pPr marL="0" indent="0" eaLnBrk="1" hangingPunct="1">
              <a:buFont typeface="Wingdings" pitchFamily="2" charset="2"/>
              <a:buNone/>
              <a:defRPr/>
            </a:pPr>
            <a:r>
              <a:rPr lang="ru-RU" sz="4000" dirty="0" smtClean="0">
                <a:solidFill>
                  <a:schemeClr val="tx2">
                    <a:lumMod val="50000"/>
                  </a:schemeClr>
                </a:solidFill>
                <a:latin typeface="Times New Roman" pitchFamily="18" charset="0"/>
                <a:cs typeface="Times New Roman" pitchFamily="18" charset="0"/>
              </a:rPr>
              <a:t>Плакат не есть длинное чтиво, </a:t>
            </a:r>
          </a:p>
          <a:p>
            <a:pPr marL="0" indent="0" eaLnBrk="1" hangingPunct="1">
              <a:buFont typeface="Wingdings" pitchFamily="2" charset="2"/>
              <a:buNone/>
              <a:defRPr/>
            </a:pPr>
            <a:r>
              <a:rPr lang="ru-RU" sz="4000" dirty="0" smtClean="0">
                <a:solidFill>
                  <a:schemeClr val="tx2">
                    <a:lumMod val="50000"/>
                  </a:schemeClr>
                </a:solidFill>
                <a:latin typeface="Times New Roman" pitchFamily="18" charset="0"/>
                <a:cs typeface="Times New Roman" pitchFamily="18" charset="0"/>
              </a:rPr>
              <a:t>Отнесись к зрителю бережно, учтиво...</a:t>
            </a:r>
          </a:p>
          <a:p>
            <a:pPr marL="0" indent="0" eaLnBrk="1" hangingPunct="1">
              <a:buFont typeface="Wingdings" pitchFamily="2" charset="2"/>
              <a:buNone/>
              <a:defRPr/>
            </a:pPr>
            <a:r>
              <a:rPr lang="ru-RU" sz="4000" dirty="0" smtClean="0">
                <a:solidFill>
                  <a:schemeClr val="tx2">
                    <a:lumMod val="50000"/>
                  </a:schemeClr>
                </a:solidFill>
                <a:latin typeface="Times New Roman" pitchFamily="18" charset="0"/>
                <a:cs typeface="Times New Roman" pitchFamily="18" charset="0"/>
              </a:rPr>
              <a:t>Взглянул зритель и мыслью объят,</a:t>
            </a:r>
          </a:p>
          <a:p>
            <a:pPr marL="0" indent="0" eaLnBrk="1" hangingPunct="1">
              <a:buFont typeface="Wingdings" pitchFamily="2" charset="2"/>
              <a:buNone/>
              <a:defRPr/>
            </a:pPr>
            <a:r>
              <a:rPr lang="ru-RU" sz="4000" dirty="0" smtClean="0">
                <a:solidFill>
                  <a:schemeClr val="tx2">
                    <a:lumMod val="50000"/>
                  </a:schemeClr>
                </a:solidFill>
                <a:latin typeface="Times New Roman" pitchFamily="18" charset="0"/>
                <a:cs typeface="Times New Roman" pitchFamily="18" charset="0"/>
              </a:rPr>
              <a:t>Вот это и есть СТЕНДОВЫЙ ДОКЛАД.</a:t>
            </a:r>
          </a:p>
          <a:p>
            <a:pPr marL="0" indent="0" eaLnBrk="1" hangingPunct="1">
              <a:buFont typeface="Wingdings" pitchFamily="2" charset="2"/>
              <a:buNone/>
              <a:defRPr/>
            </a:pPr>
            <a:endParaRPr lang="ru-RU" dirty="0" smtClean="0">
              <a:solidFill>
                <a:schemeClr val="tx2">
                  <a:lumMod val="50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ru-RU" dirty="0" smtClean="0">
                <a:solidFill>
                  <a:schemeClr val="accent6">
                    <a:lumMod val="75000"/>
                  </a:schemeClr>
                </a:solidFill>
                <a:latin typeface="Times New Roman" pitchFamily="18" charset="0"/>
                <a:cs typeface="Times New Roman" pitchFamily="18" charset="0"/>
              </a:rPr>
              <a:t>Стендовый доклад состоит:</a:t>
            </a:r>
          </a:p>
        </p:txBody>
      </p:sp>
      <p:sp>
        <p:nvSpPr>
          <p:cNvPr id="5123" name="Rectangle 3"/>
          <p:cNvSpPr>
            <a:spLocks noGrp="1" noChangeArrowheads="1"/>
          </p:cNvSpPr>
          <p:nvPr>
            <p:ph idx="1"/>
          </p:nvPr>
        </p:nvSpPr>
        <p:spPr/>
        <p:txBody>
          <a:bodyPr/>
          <a:lstStyle/>
          <a:p>
            <a:pPr eaLnBrk="1" hangingPunct="1"/>
            <a:endParaRPr lang="ru-RU" smtClean="0">
              <a:latin typeface="Times New Roman" pitchFamily="18" charset="0"/>
              <a:cs typeface="Times New Roman" pitchFamily="18" charset="0"/>
            </a:endParaRPr>
          </a:p>
          <a:p>
            <a:pPr eaLnBrk="1" hangingPunct="1"/>
            <a:r>
              <a:rPr lang="ru-RU" sz="4000" smtClean="0">
                <a:latin typeface="Times New Roman" pitchFamily="18" charset="0"/>
                <a:cs typeface="Times New Roman" pitchFamily="18" charset="0"/>
              </a:rPr>
              <a:t>- из плаката (постера), который содержит материалы научной работы </a:t>
            </a:r>
          </a:p>
          <a:p>
            <a:pPr eaLnBrk="1" hangingPunct="1"/>
            <a:endParaRPr lang="ru-RU" sz="4000" smtClean="0">
              <a:latin typeface="Times New Roman" pitchFamily="18" charset="0"/>
              <a:cs typeface="Times New Roman" pitchFamily="18" charset="0"/>
            </a:endParaRPr>
          </a:p>
          <a:p>
            <a:pPr eaLnBrk="1" hangingPunct="1"/>
            <a:r>
              <a:rPr lang="ru-RU" sz="4000" smtClean="0">
                <a:latin typeface="Times New Roman" pitchFamily="18" charset="0"/>
                <a:cs typeface="Times New Roman" pitchFamily="18" charset="0"/>
              </a:rPr>
              <a:t>- устного сообщения-комментария.</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7544" y="548680"/>
            <a:ext cx="8229600" cy="1026319"/>
          </a:xfrm>
        </p:spPr>
        <p:txBody>
          <a:bodyPr>
            <a:normAutofit fontScale="90000"/>
          </a:bodyPr>
          <a:lstStyle/>
          <a:p>
            <a:pPr eaLnBrk="1" hangingPunct="1">
              <a:defRPr/>
            </a:pPr>
            <a:r>
              <a:rPr lang="ru-RU" sz="3600" b="1" dirty="0" smtClean="0">
                <a:solidFill>
                  <a:schemeClr val="accent6">
                    <a:lumMod val="75000"/>
                  </a:schemeClr>
                </a:solidFill>
                <a:latin typeface="Times New Roman" pitchFamily="18" charset="0"/>
                <a:cs typeface="Times New Roman" pitchFamily="18" charset="0"/>
              </a:rPr>
              <a:t>Рекомендации по оформлению стендового доклада (постера).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
        <p:nvSpPr>
          <p:cNvPr id="6147" name="Объект 2"/>
          <p:cNvSpPr>
            <a:spLocks noGrp="1"/>
          </p:cNvSpPr>
          <p:nvPr>
            <p:ph idx="1"/>
          </p:nvPr>
        </p:nvSpPr>
        <p:spPr>
          <a:xfrm>
            <a:off x="467544" y="1340768"/>
            <a:ext cx="8229600" cy="4320480"/>
          </a:xfrm>
        </p:spPr>
        <p:txBody>
          <a:bodyPr/>
          <a:lstStyle/>
          <a:p>
            <a:pPr eaLnBrk="1" hangingPunct="1"/>
            <a:r>
              <a:rPr lang="ru-RU" b="1" dirty="0" smtClean="0">
                <a:latin typeface="Times New Roman" pitchFamily="18" charset="0"/>
                <a:cs typeface="Times New Roman" pitchFamily="18" charset="0"/>
              </a:rPr>
              <a:t>Размеры плаката (</a:t>
            </a:r>
            <a:r>
              <a:rPr lang="ru-RU" b="1" dirty="0" err="1" smtClean="0">
                <a:latin typeface="Times New Roman" pitchFamily="18" charset="0"/>
                <a:cs typeface="Times New Roman" pitchFamily="18" charset="0"/>
              </a:rPr>
              <a:t>постера</a:t>
            </a:r>
            <a:r>
              <a:rPr lang="ru-RU"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eaLnBrk="1" hangingPunct="1"/>
            <a:r>
              <a:rPr lang="ru-RU" sz="2200" dirty="0" smtClean="0">
                <a:latin typeface="Times New Roman" pitchFamily="18" charset="0"/>
                <a:cs typeface="Times New Roman" pitchFamily="18" charset="0"/>
              </a:rPr>
              <a:t>Размер плаката (</a:t>
            </a:r>
            <a:r>
              <a:rPr lang="ru-RU" sz="2200" dirty="0" err="1" smtClean="0">
                <a:latin typeface="Times New Roman" pitchFamily="18" charset="0"/>
                <a:cs typeface="Times New Roman" pitchFamily="18" charset="0"/>
              </a:rPr>
              <a:t>постера</a:t>
            </a:r>
            <a:r>
              <a:rPr lang="ru-RU" sz="2200" dirty="0" smtClean="0">
                <a:latin typeface="Times New Roman" pitchFamily="18" charset="0"/>
                <a:cs typeface="Times New Roman" pitchFamily="18" charset="0"/>
              </a:rPr>
              <a:t>) для стендового доклада не должен превышать 800*800 мм. В случае необходимости участнику может быть предоставлен столик для размещения дополнительных материалов (гербария, визиток, подарков, буклетов и пр.).</a:t>
            </a:r>
          </a:p>
          <a:p>
            <a:pPr eaLnBrk="1" hangingPunct="1"/>
            <a:r>
              <a:rPr lang="ru-RU" sz="2200" dirty="0" smtClean="0">
                <a:latin typeface="Times New Roman" pitchFamily="18" charset="0"/>
                <a:cs typeface="Times New Roman" pitchFamily="18" charset="0"/>
              </a:rPr>
              <a:t>Наиболее удобно выполнять стенд на стандартном листе плотной бумаги или же на восьми вертикально ориентированных обычных листах бумаги формата А4 (210*297 мм).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Объект 2"/>
          <p:cNvSpPr>
            <a:spLocks noGrp="1"/>
          </p:cNvSpPr>
          <p:nvPr>
            <p:ph idx="1"/>
          </p:nvPr>
        </p:nvSpPr>
        <p:spPr/>
        <p:txBody>
          <a:bodyPr/>
          <a:lstStyle/>
          <a:p>
            <a:endParaRPr lang="ru-RU" smtClean="0"/>
          </a:p>
        </p:txBody>
      </p:sp>
      <p:pic>
        <p:nvPicPr>
          <p:cNvPr id="7172" name="Picture 3" descr="C:\Users\Жанна\Desktop\б\STP81333.JPG"/>
          <p:cNvPicPr>
            <a:picLocks noChangeAspect="1" noChangeArrowheads="1"/>
          </p:cNvPicPr>
          <p:nvPr/>
        </p:nvPicPr>
        <p:blipFill>
          <a:blip r:embed="rId2" cstate="print">
            <a:lum contrast="40000"/>
          </a:blip>
          <a:srcRect/>
          <a:stretch>
            <a:fillRect/>
          </a:stretch>
        </p:blipFill>
        <p:spPr bwMode="auto">
          <a:xfrm>
            <a:off x="1331640" y="908720"/>
            <a:ext cx="6876256" cy="489654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endParaRPr lang="ru-RU" smtClean="0"/>
          </a:p>
        </p:txBody>
      </p:sp>
      <p:sp>
        <p:nvSpPr>
          <p:cNvPr id="8195" name="Объект 2"/>
          <p:cNvSpPr>
            <a:spLocks noGrp="1"/>
          </p:cNvSpPr>
          <p:nvPr>
            <p:ph idx="1"/>
          </p:nvPr>
        </p:nvSpPr>
        <p:spPr/>
        <p:txBody>
          <a:bodyPr/>
          <a:lstStyle/>
          <a:p>
            <a:endParaRPr lang="ru-RU" smtClean="0"/>
          </a:p>
        </p:txBody>
      </p:sp>
      <p:pic>
        <p:nvPicPr>
          <p:cNvPr id="8196" name="Picture 2" descr="C:\Users\Жанна\Desktop\б\STP81340.JPG"/>
          <p:cNvPicPr>
            <a:picLocks noChangeAspect="1" noChangeArrowheads="1"/>
          </p:cNvPicPr>
          <p:nvPr/>
        </p:nvPicPr>
        <p:blipFill>
          <a:blip r:embed="rId2" cstate="print">
            <a:lum bright="-20000" contrast="20000"/>
          </a:blip>
          <a:srcRect/>
          <a:stretch>
            <a:fillRect/>
          </a:stretch>
        </p:blipFill>
        <p:spPr bwMode="auto">
          <a:xfrm>
            <a:off x="0" y="548680"/>
            <a:ext cx="9144000" cy="566276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sp>
        <p:nvSpPr>
          <p:cNvPr id="10243" name="Объект 2"/>
          <p:cNvSpPr>
            <a:spLocks noGrp="1"/>
          </p:cNvSpPr>
          <p:nvPr>
            <p:ph idx="1"/>
          </p:nvPr>
        </p:nvSpPr>
        <p:spPr/>
        <p:txBody>
          <a:bodyPr/>
          <a:lstStyle/>
          <a:p>
            <a:endParaRPr lang="ru-RU" smtClean="0"/>
          </a:p>
        </p:txBody>
      </p:sp>
      <p:pic>
        <p:nvPicPr>
          <p:cNvPr id="10244" name="Picture 2" descr="C:\Users\Жанна\Desktop\б\STP81343.JPG"/>
          <p:cNvPicPr>
            <a:picLocks noChangeAspect="1" noChangeArrowheads="1"/>
          </p:cNvPicPr>
          <p:nvPr/>
        </p:nvPicPr>
        <p:blipFill>
          <a:blip r:embed="rId2" cstate="print">
            <a:lum bright="-30000" contrast="10000"/>
          </a:blip>
          <a:srcRect t="8775" b="7122"/>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normAutofit/>
          </a:bodyPr>
          <a:lstStyle/>
          <a:p>
            <a:pPr eaLnBrk="1" hangingPunct="1">
              <a:defRPr/>
            </a:pPr>
            <a:r>
              <a:rPr lang="ru-RU" sz="3600" b="1" dirty="0" smtClean="0">
                <a:solidFill>
                  <a:schemeClr val="accent6">
                    <a:lumMod val="75000"/>
                  </a:schemeClr>
                </a:solidFill>
                <a:latin typeface="Times New Roman" pitchFamily="18" charset="0"/>
                <a:cs typeface="Times New Roman" pitchFamily="18" charset="0"/>
              </a:rPr>
              <a:t>Рекомендации по оформлению стендового доклада (постера).</a:t>
            </a:r>
            <a:endParaRPr lang="ru-RU" sz="3600" dirty="0" smtClean="0">
              <a:solidFill>
                <a:schemeClr val="accent6">
                  <a:lumMod val="75000"/>
                </a:schemeClr>
              </a:solidFill>
              <a:latin typeface="Times New Roman" pitchFamily="18" charset="0"/>
              <a:cs typeface="Times New Roman" pitchFamily="18" charset="0"/>
            </a:endParaRPr>
          </a:p>
        </p:txBody>
      </p:sp>
      <p:sp>
        <p:nvSpPr>
          <p:cNvPr id="11267" name="Объект 2"/>
          <p:cNvSpPr>
            <a:spLocks noGrp="1"/>
          </p:cNvSpPr>
          <p:nvPr>
            <p:ph idx="1"/>
          </p:nvPr>
        </p:nvSpPr>
        <p:spPr>
          <a:xfrm>
            <a:off x="457200" y="1981200"/>
            <a:ext cx="8229600" cy="4418410"/>
          </a:xfrm>
        </p:spPr>
        <p:txBody>
          <a:bodyPr/>
          <a:lstStyle/>
          <a:p>
            <a:pPr eaLnBrk="1" hangingPunct="1"/>
            <a:r>
              <a:rPr lang="ru-RU" sz="2400" b="1" dirty="0" smtClean="0">
                <a:latin typeface="Times New Roman" pitchFamily="18" charset="0"/>
                <a:cs typeface="Times New Roman" pitchFamily="18" charset="0"/>
              </a:rPr>
              <a:t>Размещение материала на стенде.</a:t>
            </a:r>
            <a:endParaRPr lang="ru-RU" sz="2400" dirty="0" smtClean="0">
              <a:latin typeface="Times New Roman" pitchFamily="18" charset="0"/>
              <a:cs typeface="Times New Roman" pitchFamily="18" charset="0"/>
            </a:endParaRPr>
          </a:p>
          <a:p>
            <a:pPr eaLnBrk="1" hangingPunct="1"/>
            <a:r>
              <a:rPr lang="ru-RU" sz="2800" dirty="0" smtClean="0">
                <a:latin typeface="Times New Roman" pitchFamily="18" charset="0"/>
                <a:cs typeface="Times New Roman" pitchFamily="18" charset="0"/>
              </a:rPr>
              <a:t>В верхней части располагается полоска бумаги шириной около 105 мм, содержащая название работы, выполненное крупным разборчивым шрифтом. Под названием на той же полосе необходимо указать фамилии, имена, отчества (полностью) авторов (в работах школьников, студентов и научного руководителя), учреждение, город.</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539751" y="351235"/>
            <a:ext cx="8229600" cy="1371600"/>
          </a:xfrm>
        </p:spPr>
        <p:txBody>
          <a:bodyPr/>
          <a:lstStyle/>
          <a:p>
            <a:pPr eaLnBrk="1" hangingPunct="1">
              <a:defRPr/>
            </a:pPr>
            <a:r>
              <a:rPr lang="ru-RU" sz="3600" b="1" dirty="0" smtClean="0">
                <a:solidFill>
                  <a:schemeClr val="accent6">
                    <a:lumMod val="75000"/>
                  </a:schemeClr>
                </a:solidFill>
                <a:latin typeface="Times New Roman" pitchFamily="18" charset="0"/>
                <a:cs typeface="Times New Roman" pitchFamily="18" charset="0"/>
              </a:rPr>
              <a:t>Рекомендации по оформлению стендового доклада (постера).</a:t>
            </a:r>
            <a:endParaRPr lang="ru-RU" sz="3600" dirty="0" smtClean="0">
              <a:solidFill>
                <a:schemeClr val="accent6">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457200" y="1646635"/>
            <a:ext cx="8229600" cy="5023247"/>
          </a:xfrm>
        </p:spPr>
        <p:txBody>
          <a:bodyPr/>
          <a:lstStyle/>
          <a:p>
            <a:pPr eaLnBrk="1" hangingPunct="1">
              <a:defRPr/>
            </a:pPr>
            <a:r>
              <a:rPr lang="ru-RU" b="1" dirty="0" smtClean="0">
                <a:latin typeface="Times New Roman" pitchFamily="18" charset="0"/>
                <a:cs typeface="Times New Roman" pitchFamily="18" charset="0"/>
              </a:rPr>
              <a:t>Технические параметры.</a:t>
            </a:r>
            <a:endParaRPr lang="ru-RU" dirty="0" smtClean="0">
              <a:latin typeface="Times New Roman" pitchFamily="18" charset="0"/>
              <a:cs typeface="Times New Roman" pitchFamily="18" charset="0"/>
            </a:endParaRPr>
          </a:p>
          <a:p>
            <a:pPr eaLnBrk="1" hangingPunct="1">
              <a:defRPr/>
            </a:pPr>
            <a:r>
              <a:rPr lang="ru-RU" sz="2800" dirty="0" smtClean="0">
                <a:latin typeface="Times New Roman" pitchFamily="18" charset="0"/>
                <a:cs typeface="Times New Roman" pitchFamily="18" charset="0"/>
              </a:rPr>
              <a:t>Текст, содержащий основную информацию о проделанном исследовании, рекомендуется выполнить шрифтом </a:t>
            </a:r>
            <a:r>
              <a:rPr lang="ru-RU" sz="2800" dirty="0" err="1" smtClean="0">
                <a:latin typeface="Times New Roman" pitchFamily="18" charset="0"/>
                <a:cs typeface="Times New Roman" pitchFamily="18" charset="0"/>
              </a:rPr>
              <a:t>Times</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New</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Roman</a:t>
            </a:r>
            <a:r>
              <a:rPr lang="ru-RU" sz="2800" dirty="0" smtClean="0">
                <a:latin typeface="Times New Roman" pitchFamily="18" charset="0"/>
                <a:cs typeface="Times New Roman" pitchFamily="18" charset="0"/>
              </a:rPr>
              <a:t>, размер 20 или 22 через 1,5  интервала (при отсутствии необходимой оргтехники возможно отклонение от стандарта). </a:t>
            </a:r>
          </a:p>
          <a:p>
            <a:pPr eaLnBrk="1" hangingPunct="1">
              <a:defRPr/>
            </a:pPr>
            <a:r>
              <a:rPr lang="ru-RU" sz="2800" dirty="0" smtClean="0">
                <a:latin typeface="Times New Roman" pitchFamily="18" charset="0"/>
                <a:cs typeface="Times New Roman" pitchFamily="18" charset="0"/>
              </a:rPr>
              <a:t>Текст должен свободно читаться с расстояния в 50 см.</a:t>
            </a:r>
          </a:p>
          <a:p>
            <a:pPr eaLnBrk="1" hangingPunct="1">
              <a:defRPr/>
            </a:pPr>
            <a:r>
              <a:rPr lang="ru-RU" sz="2800" dirty="0" smtClean="0">
                <a:latin typeface="Times New Roman" pitchFamily="18" charset="0"/>
                <a:cs typeface="Times New Roman" pitchFamily="18" charset="0"/>
              </a:rPr>
              <a:t>Оптимальное количество информации должно позволять изучить стенд за 1-2 мин.</a:t>
            </a:r>
          </a:p>
          <a:p>
            <a:pPr marL="0" indent="0" eaLnBrk="1" hangingPunct="1">
              <a:buFont typeface="Wingdings" pitchFamily="2" charset="2"/>
              <a:buNone/>
              <a:defRPr/>
            </a:pPr>
            <a:endParaRPr lang="ru-RU"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1">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523</TotalTime>
  <Words>1042</Words>
  <Application>Microsoft Office PowerPoint</Application>
  <PresentationFormat>Экран (4:3)</PresentationFormat>
  <Paragraphs>163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Тема1</vt:lpstr>
      <vt:lpstr>Стендовый доклад</vt:lpstr>
      <vt:lpstr>Общие требования к стендовому докладу</vt:lpstr>
      <vt:lpstr>Стендовый доклад состоит:</vt:lpstr>
      <vt:lpstr>Рекомендации по оформлению стендового доклада (постера). </vt:lpstr>
      <vt:lpstr>Слайд 5</vt:lpstr>
      <vt:lpstr>Слайд 6</vt:lpstr>
      <vt:lpstr>Слайд 7</vt:lpstr>
      <vt:lpstr>Рекомендации по оформлению стендового доклада (постера).</vt:lpstr>
      <vt:lpstr>Рекомендации по оформлению стендового доклада (постера).</vt:lpstr>
      <vt:lpstr>Рекомендации по оформлению стендового доклада (постера).</vt:lpstr>
      <vt:lpstr>Рекомендации по оформлению стендового доклада (постера).</vt:lpstr>
      <vt:lpstr>Слайд 12</vt:lpstr>
      <vt:lpstr>Примерная структура стендового доклада:</vt:lpstr>
      <vt:lpstr>Примерная структура стендового доклада: </vt:lpstr>
      <vt:lpstr>Слайд 15</vt:lpstr>
      <vt:lpstr>Дополнительная информация</vt:lpstr>
      <vt:lpstr>Слайд 17</vt:lpstr>
      <vt:lpstr>Слайд 18</vt:lpstr>
      <vt:lpstr>Устное сопровождение стендового доклада </vt:lpstr>
      <vt:lpstr>Критерии оценивания стендовых докладов: </vt:lpstr>
      <vt:lpstr>Слайд 21</vt:lpstr>
      <vt:lpstr>Слайд 22</vt:lpstr>
      <vt:lpstr>Слайд 23</vt:lpstr>
      <vt:lpstr>Слайд 24</vt:lpstr>
      <vt:lpstr>Слайд 25</vt:lpstr>
    </vt:vector>
  </TitlesOfParts>
  <Company>hse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Стендовый доклад</dc:title>
  <dc:creator>user</dc:creator>
  <cp:lastModifiedBy>user</cp:lastModifiedBy>
  <cp:revision>47</cp:revision>
  <dcterms:created xsi:type="dcterms:W3CDTF">2009-12-13T17:20:04Z</dcterms:created>
  <dcterms:modified xsi:type="dcterms:W3CDTF">2016-04-12T13:28:36Z</dcterms:modified>
</cp:coreProperties>
</file>